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7"/>
  </p:notesMasterIdLst>
  <p:sldIdLst>
    <p:sldId id="1821" r:id="rId2"/>
    <p:sldId id="257" r:id="rId3"/>
    <p:sldId id="258" r:id="rId4"/>
    <p:sldId id="1835" r:id="rId5"/>
    <p:sldId id="1837" r:id="rId6"/>
    <p:sldId id="1761" r:id="rId7"/>
    <p:sldId id="1819" r:id="rId8"/>
    <p:sldId id="1850" r:id="rId9"/>
    <p:sldId id="1845" r:id="rId10"/>
    <p:sldId id="1846" r:id="rId11"/>
    <p:sldId id="1847" r:id="rId12"/>
    <p:sldId id="1853" r:id="rId13"/>
    <p:sldId id="1851" r:id="rId14"/>
    <p:sldId id="1839" r:id="rId15"/>
    <p:sldId id="1854" r:id="rId16"/>
    <p:sldId id="1844" r:id="rId17"/>
    <p:sldId id="270" r:id="rId18"/>
    <p:sldId id="271" r:id="rId19"/>
    <p:sldId id="1855" r:id="rId20"/>
    <p:sldId id="272" r:id="rId21"/>
    <p:sldId id="273" r:id="rId22"/>
    <p:sldId id="274" r:id="rId23"/>
    <p:sldId id="275" r:id="rId24"/>
    <p:sldId id="278" r:id="rId25"/>
    <p:sldId id="279" r:id="rId26"/>
    <p:sldId id="1864" r:id="rId27"/>
    <p:sldId id="1823" r:id="rId28"/>
    <p:sldId id="1824" r:id="rId29"/>
    <p:sldId id="1825" r:id="rId30"/>
    <p:sldId id="1826" r:id="rId31"/>
    <p:sldId id="1827" r:id="rId32"/>
    <p:sldId id="1868" r:id="rId33"/>
    <p:sldId id="1892" r:id="rId34"/>
    <p:sldId id="1866" r:id="rId35"/>
    <p:sldId id="1869" r:id="rId36"/>
    <p:sldId id="1873" r:id="rId37"/>
    <p:sldId id="1865" r:id="rId38"/>
    <p:sldId id="1872" r:id="rId39"/>
    <p:sldId id="1874" r:id="rId40"/>
    <p:sldId id="1875" r:id="rId41"/>
    <p:sldId id="1876" r:id="rId42"/>
    <p:sldId id="1877" r:id="rId43"/>
    <p:sldId id="1830" r:id="rId44"/>
    <p:sldId id="1879" r:id="rId45"/>
    <p:sldId id="1880" r:id="rId46"/>
    <p:sldId id="1882" r:id="rId47"/>
    <p:sldId id="1883" r:id="rId48"/>
    <p:sldId id="301" r:id="rId49"/>
    <p:sldId id="1878" r:id="rId50"/>
    <p:sldId id="1881" r:id="rId51"/>
    <p:sldId id="1884" r:id="rId52"/>
    <p:sldId id="1885" r:id="rId53"/>
    <p:sldId id="1889" r:id="rId54"/>
    <p:sldId id="1891" r:id="rId55"/>
    <p:sldId id="1890" r:id="rId56"/>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FC230"/>
    <a:srgbClr val="94C447"/>
    <a:srgbClr val="97C23F"/>
    <a:srgbClr val="81BA3F"/>
    <a:srgbClr val="95B66B"/>
    <a:srgbClr val="7EB925"/>
    <a:srgbClr val="97C73F"/>
    <a:srgbClr val="96C93D"/>
    <a:srgbClr val="97C561"/>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293"/>
    <p:restoredTop sz="93456"/>
  </p:normalViewPr>
  <p:slideViewPr>
    <p:cSldViewPr snapToGrid="0" snapToObjects="1">
      <p:cViewPr varScale="1">
        <p:scale>
          <a:sx n="127" d="100"/>
          <a:sy n="127" d="100"/>
        </p:scale>
        <p:origin x="176" y="680"/>
      </p:cViewPr>
      <p:guideLst>
        <p:guide orient="horz" pos="162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13DFEBF-DAF0-6049-AD18-D872D6005639}" type="datetimeFigureOut">
              <a:rPr lang="en-US" smtClean="0"/>
              <a:t>8/27/20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5358ABC-187D-0948-AEF1-D848289E5DD9}" type="slidenum">
              <a:rPr lang="en-US" smtClean="0"/>
              <a:t>‹#›</a:t>
            </a:fld>
            <a:endParaRPr lang="en-US"/>
          </a:p>
        </p:txBody>
      </p:sp>
    </p:spTree>
    <p:extLst>
      <p:ext uri="{BB962C8B-B14F-4D97-AF65-F5344CB8AC3E}">
        <p14:creationId xmlns:p14="http://schemas.microsoft.com/office/powerpoint/2010/main" val="617390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6dde317a80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6dde317a80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081840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6dde317a80_0_1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6dde317a80_0_1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712197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Google Shape;444;g6dde317a80_0_3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5" name="Google Shape;445;g6dde317a80_0_3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075046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6dde317a80_0_2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6dde317a80_0_2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63946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76282117c8_2_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76282117c8_2_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920266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76282117c8_2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76282117c8_2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468796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76292361df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76292361df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45899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76292361df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76292361df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800">
                <a:solidFill>
                  <a:schemeClr val="dk2"/>
                </a:solidFill>
                <a:latin typeface="Roboto"/>
                <a:ea typeface="Roboto"/>
                <a:cs typeface="Roboto"/>
                <a:sym typeface="Roboto"/>
              </a:rPr>
              <a:t>France kept window tax until 1926</a:t>
            </a:r>
            <a:endParaRPr sz="1800">
              <a:solidFill>
                <a:schemeClr val="dk2"/>
              </a:solidFill>
              <a:latin typeface="Roboto"/>
              <a:ea typeface="Roboto"/>
              <a:cs typeface="Roboto"/>
              <a:sym typeface="Roboto"/>
            </a:endParaRPr>
          </a:p>
          <a:p>
            <a:pPr marL="0" lvl="0" indent="0" algn="l" rtl="0">
              <a:spcBef>
                <a:spcPts val="1600"/>
              </a:spcBef>
              <a:spcAft>
                <a:spcPts val="0"/>
              </a:spcAft>
              <a:buNone/>
            </a:pPr>
            <a:endParaRPr/>
          </a:p>
        </p:txBody>
      </p:sp>
    </p:spTree>
    <p:extLst>
      <p:ext uri="{BB962C8B-B14F-4D97-AF65-F5344CB8AC3E}">
        <p14:creationId xmlns:p14="http://schemas.microsoft.com/office/powerpoint/2010/main" val="31033006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76292361df_0_1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76292361df_0_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00498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76292361df_0_19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1" name="Google Shape;211;g76292361df_0_1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230257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6dde317a80_0_1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6dde317a80_0_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3227336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tx1"/>
        </a:solidFill>
        <a:effectLst/>
      </p:bgPr>
    </p:bg>
    <p:spTree>
      <p:nvGrpSpPr>
        <p:cNvPr id="1" name=""/>
        <p:cNvGrpSpPr/>
        <p:nvPr/>
      </p:nvGrpSpPr>
      <p:grpSpPr>
        <a:xfrm>
          <a:off x="0" y="0"/>
          <a:ext cx="0" cy="0"/>
          <a:chOff x="0" y="0"/>
          <a:chExt cx="0" cy="0"/>
        </a:xfrm>
      </p:grpSpPr>
      <p:sp>
        <p:nvSpPr>
          <p:cNvPr id="21" name="Rectangle 20"/>
          <p:cNvSpPr/>
          <p:nvPr userDrawn="1"/>
        </p:nvSpPr>
        <p:spPr>
          <a:xfrm>
            <a:off x="888642" y="4752304"/>
            <a:ext cx="677888" cy="391196"/>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userDrawn="1"/>
        </p:nvSpPr>
        <p:spPr>
          <a:xfrm>
            <a:off x="0" y="0"/>
            <a:ext cx="1164194" cy="5143500"/>
          </a:xfrm>
          <a:prstGeom prst="rect">
            <a:avLst/>
          </a:prstGeom>
          <a:gradFill>
            <a:gsLst>
              <a:gs pos="0">
                <a:schemeClr val="tx1"/>
              </a:gs>
              <a:gs pos="100000">
                <a:schemeClr val="accent1"/>
              </a:gs>
              <a:gs pos="44000">
                <a:srgbClr val="133A51"/>
              </a:gs>
              <a:gs pos="80000">
                <a:schemeClr val="accent1">
                  <a:lumMod val="7500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itle 1"/>
          <p:cNvSpPr>
            <a:spLocks noGrp="1"/>
          </p:cNvSpPr>
          <p:nvPr>
            <p:ph type="title" hasCustomPrompt="1"/>
          </p:nvPr>
        </p:nvSpPr>
        <p:spPr>
          <a:xfrm>
            <a:off x="1566530" y="1149041"/>
            <a:ext cx="7309883" cy="2062299"/>
          </a:xfrm>
        </p:spPr>
        <p:txBody>
          <a:bodyPr>
            <a:noAutofit/>
          </a:bodyPr>
          <a:lstStyle>
            <a:lvl1pPr algn="l">
              <a:defRPr sz="4500" b="1" baseline="0">
                <a:solidFill>
                  <a:schemeClr val="bg1"/>
                </a:solidFill>
              </a:defRPr>
            </a:lvl1pPr>
          </a:lstStyle>
          <a:p>
            <a:r>
              <a:rPr lang="en-US" dirty="0"/>
              <a:t>Title of Your Presentation</a:t>
            </a:r>
            <a:br>
              <a:rPr lang="en-US" dirty="0"/>
            </a:br>
            <a:r>
              <a:rPr lang="en-US" dirty="0"/>
              <a:t>Goes Here </a:t>
            </a:r>
          </a:p>
        </p:txBody>
      </p:sp>
      <p:pic>
        <p:nvPicPr>
          <p:cNvPr id="12" name="Picture 11"/>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flipH="1" flipV="1">
            <a:off x="0" y="1377784"/>
            <a:ext cx="1164194" cy="3765715"/>
          </a:xfrm>
          <a:prstGeom prst="rect">
            <a:avLst/>
          </a:prstGeom>
        </p:spPr>
      </p:pic>
      <p:sp>
        <p:nvSpPr>
          <p:cNvPr id="9" name="Subtitle 2"/>
          <p:cNvSpPr>
            <a:spLocks noGrp="1"/>
          </p:cNvSpPr>
          <p:nvPr>
            <p:ph type="subTitle" idx="1"/>
          </p:nvPr>
        </p:nvSpPr>
        <p:spPr>
          <a:xfrm>
            <a:off x="1566530" y="3034423"/>
            <a:ext cx="7086600" cy="1054538"/>
          </a:xfrm>
          <a:noFill/>
          <a:ln>
            <a:noFill/>
          </a:ln>
        </p:spPr>
        <p:txBody>
          <a:bodyPr anchor="t" anchorCtr="0">
            <a:normAutofit/>
          </a:bodyPr>
          <a:lstStyle>
            <a:lvl1pPr marL="0" indent="0">
              <a:buNone/>
              <a:defRPr/>
            </a:lvl1pPr>
          </a:lstStyle>
          <a:p>
            <a:pPr algn="l"/>
            <a:r>
              <a:rPr lang="en-US" sz="2400" dirty="0">
                <a:solidFill>
                  <a:schemeClr val="bg1"/>
                </a:solidFill>
                <a:latin typeface="Arial"/>
                <a:cs typeface="Arial"/>
              </a:rPr>
              <a:t>Click to edit Master subtitle style</a:t>
            </a:r>
            <a:endParaRPr lang="en-US" sz="1800" dirty="0">
              <a:solidFill>
                <a:schemeClr val="bg1"/>
              </a:solidFill>
              <a:latin typeface="Arial"/>
              <a:cs typeface="Arial"/>
            </a:endParaRPr>
          </a:p>
        </p:txBody>
      </p:sp>
      <p:pic>
        <p:nvPicPr>
          <p:cNvPr id="8" name="Picture 13" descr="Haas_campanele_night.jpg                                       00182CE1bob400                         ABA78158:">
            <a:extLst>
              <a:ext uri="{FF2B5EF4-FFF2-40B4-BE49-F238E27FC236}">
                <a16:creationId xmlns:a16="http://schemas.microsoft.com/office/drawing/2014/main" id="{F366C795-D743-9342-8D00-60769C1477C1}"/>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l="27774" t="20755" b="26414"/>
          <a:stretch>
            <a:fillRect/>
          </a:stretch>
        </p:blipFill>
        <p:spPr bwMode="auto">
          <a:xfrm>
            <a:off x="0" y="0"/>
            <a:ext cx="1180957" cy="1377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604175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Slide Number Placeholder 5"/>
          <p:cNvSpPr>
            <a:spLocks noGrp="1"/>
          </p:cNvSpPr>
          <p:nvPr>
            <p:ph type="sldNum" sz="quarter" idx="4"/>
          </p:nvPr>
        </p:nvSpPr>
        <p:spPr>
          <a:xfrm>
            <a:off x="8274610" y="4813475"/>
            <a:ext cx="501398" cy="319096"/>
          </a:xfrm>
          <a:prstGeom prst="rect">
            <a:avLst/>
          </a:prstGeom>
        </p:spPr>
        <p:txBody>
          <a:bodyPr/>
          <a:lstStyle>
            <a:lvl1pPr algn="r">
              <a:defRPr sz="1000" b="1">
                <a:solidFill>
                  <a:schemeClr val="bg1"/>
                </a:solidFill>
              </a:defRPr>
            </a:lvl1pPr>
          </a:lstStyle>
          <a:p>
            <a:fld id="{83D1FC35-8581-2540-BBFB-5CB35188AE81}" type="slidenum">
              <a:rPr lang="en-US" smtClean="0"/>
              <a:pPr/>
              <a:t>‹#›</a:t>
            </a:fld>
            <a:endParaRPr lang="en-US" dirty="0"/>
          </a:p>
        </p:txBody>
      </p:sp>
      <p:sp>
        <p:nvSpPr>
          <p:cNvPr id="10" name="Footer Placeholder 5"/>
          <p:cNvSpPr>
            <a:spLocks noGrp="1"/>
          </p:cNvSpPr>
          <p:nvPr>
            <p:ph type="ftr" sz="quarter" idx="3"/>
          </p:nvPr>
        </p:nvSpPr>
        <p:spPr>
          <a:xfrm>
            <a:off x="1954993" y="4787664"/>
            <a:ext cx="5791583" cy="319094"/>
          </a:xfrm>
          <a:prstGeom prst="rect">
            <a:avLst/>
          </a:prstGeom>
        </p:spPr>
        <p:txBody>
          <a:bodyPr/>
          <a:lstStyle>
            <a:lvl1pPr algn="ctr">
              <a:defRPr sz="1000" b="1">
                <a:solidFill>
                  <a:schemeClr val="bg1"/>
                </a:solidFill>
              </a:defRPr>
            </a:lvl1pPr>
          </a:lstStyle>
          <a:p>
            <a:r>
              <a:rPr lang="en-US"/>
              <a:t>University of California, Berkeley</a:t>
            </a:r>
            <a:endParaRPr lang="en-US" dirty="0"/>
          </a:p>
        </p:txBody>
      </p:sp>
    </p:spTree>
    <p:extLst>
      <p:ext uri="{BB962C8B-B14F-4D97-AF65-F5344CB8AC3E}">
        <p14:creationId xmlns:p14="http://schemas.microsoft.com/office/powerpoint/2010/main" val="11238952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Slide Number Placeholder 5"/>
          <p:cNvSpPr>
            <a:spLocks noGrp="1"/>
          </p:cNvSpPr>
          <p:nvPr>
            <p:ph type="sldNum" sz="quarter" idx="4"/>
          </p:nvPr>
        </p:nvSpPr>
        <p:spPr>
          <a:xfrm>
            <a:off x="8274610" y="4813475"/>
            <a:ext cx="501398" cy="319096"/>
          </a:xfrm>
          <a:prstGeom prst="rect">
            <a:avLst/>
          </a:prstGeom>
        </p:spPr>
        <p:txBody>
          <a:bodyPr/>
          <a:lstStyle>
            <a:lvl1pPr algn="r">
              <a:defRPr sz="1000" b="1">
                <a:solidFill>
                  <a:schemeClr val="bg1"/>
                </a:solidFill>
              </a:defRPr>
            </a:lvl1pPr>
          </a:lstStyle>
          <a:p>
            <a:fld id="{83D1FC35-8581-2540-BBFB-5CB35188AE81}" type="slidenum">
              <a:rPr lang="en-US" smtClean="0"/>
              <a:pPr/>
              <a:t>‹#›</a:t>
            </a:fld>
            <a:endParaRPr lang="en-US" dirty="0"/>
          </a:p>
        </p:txBody>
      </p:sp>
      <p:sp>
        <p:nvSpPr>
          <p:cNvPr id="10" name="Footer Placeholder 5"/>
          <p:cNvSpPr>
            <a:spLocks noGrp="1"/>
          </p:cNvSpPr>
          <p:nvPr>
            <p:ph type="ftr" sz="quarter" idx="3"/>
          </p:nvPr>
        </p:nvSpPr>
        <p:spPr>
          <a:xfrm>
            <a:off x="1954993" y="4787664"/>
            <a:ext cx="5791583" cy="319094"/>
          </a:xfrm>
          <a:prstGeom prst="rect">
            <a:avLst/>
          </a:prstGeom>
        </p:spPr>
        <p:txBody>
          <a:bodyPr/>
          <a:lstStyle>
            <a:lvl1pPr algn="ctr">
              <a:defRPr sz="1000" b="1">
                <a:solidFill>
                  <a:schemeClr val="bg1"/>
                </a:solidFill>
              </a:defRPr>
            </a:lvl1pPr>
          </a:lstStyle>
          <a:p>
            <a:r>
              <a:rPr lang="en-US"/>
              <a:t>University of California, Berkeley</a:t>
            </a:r>
            <a:endParaRPr lang="en-US" dirty="0"/>
          </a:p>
        </p:txBody>
      </p:sp>
    </p:spTree>
    <p:extLst>
      <p:ext uri="{BB962C8B-B14F-4D97-AF65-F5344CB8AC3E}">
        <p14:creationId xmlns:p14="http://schemas.microsoft.com/office/powerpoint/2010/main" val="169809231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9"/>
        <p:cNvGrpSpPr/>
        <p:nvPr/>
      </p:nvGrpSpPr>
      <p:grpSpPr>
        <a:xfrm>
          <a:off x="0" y="0"/>
          <a:ext cx="0" cy="0"/>
          <a:chOff x="0" y="0"/>
          <a:chExt cx="0" cy="0"/>
        </a:xfrm>
      </p:grpSpPr>
      <p:sp>
        <p:nvSpPr>
          <p:cNvPr id="20" name="Google Shape;20;p4"/>
          <p:cNvSpPr txBox="1">
            <a:spLocks noGrp="1"/>
          </p:cNvSpPr>
          <p:nvPr>
            <p:ph type="title"/>
          </p:nvPr>
        </p:nvSpPr>
        <p:spPr>
          <a:xfrm>
            <a:off x="311700" y="372500"/>
            <a:ext cx="8520600" cy="733500"/>
          </a:xfrm>
          <a:prstGeom prst="rect">
            <a:avLst/>
          </a:prstGeom>
        </p:spPr>
        <p:txBody>
          <a:bodyPr spcFirstLastPara="1" wrap="square" lIns="91425" tIns="91425" rIns="91425" bIns="91425" anchor="b"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1" name="Google Shape;21;p4"/>
          <p:cNvSpPr txBox="1">
            <a:spLocks noGrp="1"/>
          </p:cNvSpPr>
          <p:nvPr>
            <p:ph type="body" idx="1"/>
          </p:nvPr>
        </p:nvSpPr>
        <p:spPr>
          <a:xfrm>
            <a:off x="311700" y="1468825"/>
            <a:ext cx="8520600" cy="30999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2" name="Google Shape;22;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9491123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bg>
      <p:bgPr>
        <a:solidFill>
          <a:srgbClr val="FFFFFF"/>
        </a:solidFill>
        <a:effectLst/>
      </p:bgPr>
    </p:bg>
    <p:spTree>
      <p:nvGrpSpPr>
        <p:cNvPr id="1" name="Shape 40"/>
        <p:cNvGrpSpPr/>
        <p:nvPr/>
      </p:nvGrpSpPr>
      <p:grpSpPr>
        <a:xfrm>
          <a:off x="0" y="0"/>
          <a:ext cx="0" cy="0"/>
          <a:chOff x="0" y="0"/>
          <a:chExt cx="0" cy="0"/>
        </a:xfrm>
      </p:grpSpPr>
      <p:sp>
        <p:nvSpPr>
          <p:cNvPr id="41" name="Google Shape;41;p9"/>
          <p:cNvSpPr/>
          <p:nvPr/>
        </p:nvSpPr>
        <p:spPr>
          <a:xfrm>
            <a:off x="4572000" y="175"/>
            <a:ext cx="4572000" cy="5143500"/>
          </a:xfrm>
          <a:prstGeom prst="rect">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9"/>
          <p:cNvSpPr txBox="1">
            <a:spLocks noGrp="1"/>
          </p:cNvSpPr>
          <p:nvPr>
            <p:ph type="title"/>
          </p:nvPr>
        </p:nvSpPr>
        <p:spPr>
          <a:xfrm>
            <a:off x="265500" y="1078750"/>
            <a:ext cx="4045200" cy="17892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4600"/>
              <a:buNone/>
              <a:defRPr sz="4600">
                <a:solidFill>
                  <a:schemeClr val="lt1"/>
                </a:solidFill>
              </a:defRPr>
            </a:lvl1pPr>
            <a:lvl2pPr lvl="1" algn="ctr">
              <a:spcBef>
                <a:spcPts val="0"/>
              </a:spcBef>
              <a:spcAft>
                <a:spcPts val="0"/>
              </a:spcAft>
              <a:buClr>
                <a:schemeClr val="lt1"/>
              </a:buClr>
              <a:buSzPts val="4600"/>
              <a:buNone/>
              <a:defRPr sz="4600">
                <a:solidFill>
                  <a:schemeClr val="lt1"/>
                </a:solidFill>
              </a:defRPr>
            </a:lvl2pPr>
            <a:lvl3pPr lvl="2" algn="ctr">
              <a:spcBef>
                <a:spcPts val="0"/>
              </a:spcBef>
              <a:spcAft>
                <a:spcPts val="0"/>
              </a:spcAft>
              <a:buClr>
                <a:schemeClr val="lt1"/>
              </a:buClr>
              <a:buSzPts val="4600"/>
              <a:buNone/>
              <a:defRPr sz="4600">
                <a:solidFill>
                  <a:schemeClr val="lt1"/>
                </a:solidFill>
              </a:defRPr>
            </a:lvl3pPr>
            <a:lvl4pPr lvl="3" algn="ctr">
              <a:spcBef>
                <a:spcPts val="0"/>
              </a:spcBef>
              <a:spcAft>
                <a:spcPts val="0"/>
              </a:spcAft>
              <a:buClr>
                <a:schemeClr val="lt1"/>
              </a:buClr>
              <a:buSzPts val="4600"/>
              <a:buNone/>
              <a:defRPr sz="4600">
                <a:solidFill>
                  <a:schemeClr val="lt1"/>
                </a:solidFill>
              </a:defRPr>
            </a:lvl4pPr>
            <a:lvl5pPr lvl="4" algn="ctr">
              <a:spcBef>
                <a:spcPts val="0"/>
              </a:spcBef>
              <a:spcAft>
                <a:spcPts val="0"/>
              </a:spcAft>
              <a:buClr>
                <a:schemeClr val="lt1"/>
              </a:buClr>
              <a:buSzPts val="4600"/>
              <a:buNone/>
              <a:defRPr sz="4600">
                <a:solidFill>
                  <a:schemeClr val="lt1"/>
                </a:solidFill>
              </a:defRPr>
            </a:lvl5pPr>
            <a:lvl6pPr lvl="5" algn="ctr">
              <a:spcBef>
                <a:spcPts val="0"/>
              </a:spcBef>
              <a:spcAft>
                <a:spcPts val="0"/>
              </a:spcAft>
              <a:buClr>
                <a:schemeClr val="lt1"/>
              </a:buClr>
              <a:buSzPts val="4600"/>
              <a:buNone/>
              <a:defRPr sz="4600">
                <a:solidFill>
                  <a:schemeClr val="lt1"/>
                </a:solidFill>
              </a:defRPr>
            </a:lvl6pPr>
            <a:lvl7pPr lvl="6" algn="ctr">
              <a:spcBef>
                <a:spcPts val="0"/>
              </a:spcBef>
              <a:spcAft>
                <a:spcPts val="0"/>
              </a:spcAft>
              <a:buClr>
                <a:schemeClr val="lt1"/>
              </a:buClr>
              <a:buSzPts val="4600"/>
              <a:buNone/>
              <a:defRPr sz="4600">
                <a:solidFill>
                  <a:schemeClr val="lt1"/>
                </a:solidFill>
              </a:defRPr>
            </a:lvl7pPr>
            <a:lvl8pPr lvl="7" algn="ctr">
              <a:spcBef>
                <a:spcPts val="0"/>
              </a:spcBef>
              <a:spcAft>
                <a:spcPts val="0"/>
              </a:spcAft>
              <a:buClr>
                <a:schemeClr val="lt1"/>
              </a:buClr>
              <a:buSzPts val="4600"/>
              <a:buNone/>
              <a:defRPr sz="4600">
                <a:solidFill>
                  <a:schemeClr val="lt1"/>
                </a:solidFill>
              </a:defRPr>
            </a:lvl8pPr>
            <a:lvl9pPr lvl="8" algn="ctr">
              <a:spcBef>
                <a:spcPts val="0"/>
              </a:spcBef>
              <a:spcAft>
                <a:spcPts val="0"/>
              </a:spcAft>
              <a:buClr>
                <a:schemeClr val="lt1"/>
              </a:buClr>
              <a:buSzPts val="4600"/>
              <a:buNone/>
              <a:defRPr sz="4600">
                <a:solidFill>
                  <a:schemeClr val="lt1"/>
                </a:solidFill>
              </a:defRPr>
            </a:lvl9pPr>
          </a:lstStyle>
          <a:p>
            <a:endParaRPr/>
          </a:p>
        </p:txBody>
      </p:sp>
      <p:sp>
        <p:nvSpPr>
          <p:cNvPr id="43" name="Google Shape;43;p9"/>
          <p:cNvSpPr txBox="1">
            <a:spLocks noGrp="1"/>
          </p:cNvSpPr>
          <p:nvPr>
            <p:ph type="subTitle" idx="1"/>
          </p:nvPr>
        </p:nvSpPr>
        <p:spPr>
          <a:xfrm>
            <a:off x="265500" y="2921401"/>
            <a:ext cx="4045200" cy="13455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lt1"/>
              </a:buClr>
              <a:buSzPts val="1900"/>
              <a:buNone/>
              <a:defRPr sz="1900">
                <a:solidFill>
                  <a:schemeClr val="lt1"/>
                </a:solidFill>
              </a:defRPr>
            </a:lvl1pPr>
            <a:lvl2pPr lvl="1" algn="ctr">
              <a:lnSpc>
                <a:spcPct val="100000"/>
              </a:lnSpc>
              <a:spcBef>
                <a:spcPts val="0"/>
              </a:spcBef>
              <a:spcAft>
                <a:spcPts val="0"/>
              </a:spcAft>
              <a:buClr>
                <a:schemeClr val="lt1"/>
              </a:buClr>
              <a:buSzPts val="1900"/>
              <a:buNone/>
              <a:defRPr sz="1900">
                <a:solidFill>
                  <a:schemeClr val="lt1"/>
                </a:solidFill>
              </a:defRPr>
            </a:lvl2pPr>
            <a:lvl3pPr lvl="2" algn="ctr">
              <a:lnSpc>
                <a:spcPct val="100000"/>
              </a:lnSpc>
              <a:spcBef>
                <a:spcPts val="0"/>
              </a:spcBef>
              <a:spcAft>
                <a:spcPts val="0"/>
              </a:spcAft>
              <a:buClr>
                <a:schemeClr val="lt1"/>
              </a:buClr>
              <a:buSzPts val="1900"/>
              <a:buNone/>
              <a:defRPr sz="1900">
                <a:solidFill>
                  <a:schemeClr val="lt1"/>
                </a:solidFill>
              </a:defRPr>
            </a:lvl3pPr>
            <a:lvl4pPr lvl="3" algn="ctr">
              <a:lnSpc>
                <a:spcPct val="100000"/>
              </a:lnSpc>
              <a:spcBef>
                <a:spcPts val="0"/>
              </a:spcBef>
              <a:spcAft>
                <a:spcPts val="0"/>
              </a:spcAft>
              <a:buClr>
                <a:schemeClr val="lt1"/>
              </a:buClr>
              <a:buSzPts val="1900"/>
              <a:buNone/>
              <a:defRPr sz="1900">
                <a:solidFill>
                  <a:schemeClr val="lt1"/>
                </a:solidFill>
              </a:defRPr>
            </a:lvl4pPr>
            <a:lvl5pPr lvl="4" algn="ctr">
              <a:lnSpc>
                <a:spcPct val="100000"/>
              </a:lnSpc>
              <a:spcBef>
                <a:spcPts val="0"/>
              </a:spcBef>
              <a:spcAft>
                <a:spcPts val="0"/>
              </a:spcAft>
              <a:buClr>
                <a:schemeClr val="lt1"/>
              </a:buClr>
              <a:buSzPts val="1900"/>
              <a:buNone/>
              <a:defRPr sz="1900">
                <a:solidFill>
                  <a:schemeClr val="lt1"/>
                </a:solidFill>
              </a:defRPr>
            </a:lvl5pPr>
            <a:lvl6pPr lvl="5" algn="ctr">
              <a:lnSpc>
                <a:spcPct val="100000"/>
              </a:lnSpc>
              <a:spcBef>
                <a:spcPts val="0"/>
              </a:spcBef>
              <a:spcAft>
                <a:spcPts val="0"/>
              </a:spcAft>
              <a:buClr>
                <a:schemeClr val="lt1"/>
              </a:buClr>
              <a:buSzPts val="1900"/>
              <a:buNone/>
              <a:defRPr sz="1900">
                <a:solidFill>
                  <a:schemeClr val="lt1"/>
                </a:solidFill>
              </a:defRPr>
            </a:lvl6pPr>
            <a:lvl7pPr lvl="6" algn="ctr">
              <a:lnSpc>
                <a:spcPct val="100000"/>
              </a:lnSpc>
              <a:spcBef>
                <a:spcPts val="0"/>
              </a:spcBef>
              <a:spcAft>
                <a:spcPts val="0"/>
              </a:spcAft>
              <a:buClr>
                <a:schemeClr val="lt1"/>
              </a:buClr>
              <a:buSzPts val="1900"/>
              <a:buNone/>
              <a:defRPr sz="1900">
                <a:solidFill>
                  <a:schemeClr val="lt1"/>
                </a:solidFill>
              </a:defRPr>
            </a:lvl7pPr>
            <a:lvl8pPr lvl="7" algn="ctr">
              <a:lnSpc>
                <a:spcPct val="100000"/>
              </a:lnSpc>
              <a:spcBef>
                <a:spcPts val="0"/>
              </a:spcBef>
              <a:spcAft>
                <a:spcPts val="0"/>
              </a:spcAft>
              <a:buClr>
                <a:schemeClr val="lt1"/>
              </a:buClr>
              <a:buSzPts val="1900"/>
              <a:buNone/>
              <a:defRPr sz="1900">
                <a:solidFill>
                  <a:schemeClr val="lt1"/>
                </a:solidFill>
              </a:defRPr>
            </a:lvl8pPr>
            <a:lvl9pPr lvl="8" algn="ctr">
              <a:lnSpc>
                <a:spcPct val="100000"/>
              </a:lnSpc>
              <a:spcBef>
                <a:spcPts val="0"/>
              </a:spcBef>
              <a:spcAft>
                <a:spcPts val="0"/>
              </a:spcAft>
              <a:buClr>
                <a:schemeClr val="lt1"/>
              </a:buClr>
              <a:buSzPts val="1900"/>
              <a:buNone/>
              <a:defRPr sz="1900">
                <a:solidFill>
                  <a:schemeClr val="lt1"/>
                </a:solidFill>
              </a:defRPr>
            </a:lvl9pPr>
          </a:lstStyle>
          <a:p>
            <a:endParaRPr/>
          </a:p>
        </p:txBody>
      </p:sp>
      <p:sp>
        <p:nvSpPr>
          <p:cNvPr id="44" name="Google Shape;44;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5" name="Google Shape;45;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49893051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_AND_BODY">
  <p:cSld name="TITLE_AND_BODY">
    <p:spTree>
      <p:nvGrpSpPr>
        <p:cNvPr id="1" name="Shape 56"/>
        <p:cNvGrpSpPr/>
        <p:nvPr/>
      </p:nvGrpSpPr>
      <p:grpSpPr>
        <a:xfrm>
          <a:off x="0" y="0"/>
          <a:ext cx="0" cy="0"/>
          <a:chOff x="0" y="0"/>
          <a:chExt cx="0" cy="0"/>
        </a:xfrm>
      </p:grpSpPr>
      <p:sp>
        <p:nvSpPr>
          <p:cNvPr id="57" name="Google Shape;57;p13"/>
          <p:cNvSpPr txBox="1">
            <a:spLocks noGrp="1"/>
          </p:cNvSpPr>
          <p:nvPr>
            <p:ph type="title"/>
          </p:nvPr>
        </p:nvSpPr>
        <p:spPr>
          <a:xfrm>
            <a:off x="311699" y="445025"/>
            <a:ext cx="8520600" cy="572700"/>
          </a:xfrm>
          <a:prstGeom prst="rect">
            <a:avLst/>
          </a:prstGeom>
          <a:noFill/>
          <a:ln>
            <a:noFill/>
          </a:ln>
        </p:spPr>
        <p:txBody>
          <a:bodyPr spcFirstLastPara="1" wrap="square" lIns="91400" tIns="91400" rIns="91400" bIns="91400" anchor="t" anchorCtr="0">
            <a:noAutofit/>
          </a:bodyPr>
          <a:lstStyle>
            <a:lvl1pPr lvl="0" algn="l" rtl="0">
              <a:lnSpc>
                <a:spcPct val="100000"/>
              </a:lnSpc>
              <a:spcBef>
                <a:spcPts val="0"/>
              </a:spcBef>
              <a:spcAft>
                <a:spcPts val="0"/>
              </a:spcAft>
              <a:buClr>
                <a:srgbClr val="990000"/>
              </a:buClr>
              <a:buSzPts val="1800"/>
              <a:buNone/>
              <a:defRPr/>
            </a:lvl1pPr>
            <a:lvl2pPr lvl="1" algn="l" rtl="0">
              <a:lnSpc>
                <a:spcPct val="100000"/>
              </a:lnSpc>
              <a:spcBef>
                <a:spcPts val="0"/>
              </a:spcBef>
              <a:spcAft>
                <a:spcPts val="0"/>
              </a:spcAft>
              <a:buClr>
                <a:srgbClr val="990000"/>
              </a:buClr>
              <a:buSzPts val="1800"/>
              <a:buNone/>
              <a:defRPr/>
            </a:lvl2pPr>
            <a:lvl3pPr lvl="2" algn="l" rtl="0">
              <a:lnSpc>
                <a:spcPct val="100000"/>
              </a:lnSpc>
              <a:spcBef>
                <a:spcPts val="0"/>
              </a:spcBef>
              <a:spcAft>
                <a:spcPts val="0"/>
              </a:spcAft>
              <a:buClr>
                <a:srgbClr val="990000"/>
              </a:buClr>
              <a:buSzPts val="1800"/>
              <a:buNone/>
              <a:defRPr/>
            </a:lvl3pPr>
            <a:lvl4pPr lvl="3" algn="l" rtl="0">
              <a:lnSpc>
                <a:spcPct val="100000"/>
              </a:lnSpc>
              <a:spcBef>
                <a:spcPts val="0"/>
              </a:spcBef>
              <a:spcAft>
                <a:spcPts val="0"/>
              </a:spcAft>
              <a:buClr>
                <a:srgbClr val="990000"/>
              </a:buClr>
              <a:buSzPts val="1800"/>
              <a:buNone/>
              <a:defRPr/>
            </a:lvl4pPr>
            <a:lvl5pPr lvl="4" algn="l" rtl="0">
              <a:lnSpc>
                <a:spcPct val="100000"/>
              </a:lnSpc>
              <a:spcBef>
                <a:spcPts val="0"/>
              </a:spcBef>
              <a:spcAft>
                <a:spcPts val="0"/>
              </a:spcAft>
              <a:buClr>
                <a:srgbClr val="990000"/>
              </a:buClr>
              <a:buSzPts val="1800"/>
              <a:buNone/>
              <a:defRPr/>
            </a:lvl5pPr>
            <a:lvl6pPr lvl="5" algn="l" rtl="0">
              <a:lnSpc>
                <a:spcPct val="100000"/>
              </a:lnSpc>
              <a:spcBef>
                <a:spcPts val="0"/>
              </a:spcBef>
              <a:spcAft>
                <a:spcPts val="0"/>
              </a:spcAft>
              <a:buClr>
                <a:srgbClr val="990000"/>
              </a:buClr>
              <a:buSzPts val="1800"/>
              <a:buNone/>
              <a:defRPr/>
            </a:lvl6pPr>
            <a:lvl7pPr lvl="6" algn="l" rtl="0">
              <a:lnSpc>
                <a:spcPct val="100000"/>
              </a:lnSpc>
              <a:spcBef>
                <a:spcPts val="0"/>
              </a:spcBef>
              <a:spcAft>
                <a:spcPts val="0"/>
              </a:spcAft>
              <a:buClr>
                <a:srgbClr val="990000"/>
              </a:buClr>
              <a:buSzPts val="1800"/>
              <a:buNone/>
              <a:defRPr/>
            </a:lvl7pPr>
            <a:lvl8pPr lvl="7" algn="l" rtl="0">
              <a:lnSpc>
                <a:spcPct val="100000"/>
              </a:lnSpc>
              <a:spcBef>
                <a:spcPts val="0"/>
              </a:spcBef>
              <a:spcAft>
                <a:spcPts val="0"/>
              </a:spcAft>
              <a:buClr>
                <a:srgbClr val="990000"/>
              </a:buClr>
              <a:buSzPts val="1800"/>
              <a:buNone/>
              <a:defRPr/>
            </a:lvl8pPr>
            <a:lvl9pPr lvl="8" algn="l" rtl="0">
              <a:lnSpc>
                <a:spcPct val="100000"/>
              </a:lnSpc>
              <a:spcBef>
                <a:spcPts val="0"/>
              </a:spcBef>
              <a:spcAft>
                <a:spcPts val="0"/>
              </a:spcAft>
              <a:buClr>
                <a:srgbClr val="990000"/>
              </a:buClr>
              <a:buSzPts val="1800"/>
              <a:buNone/>
              <a:defRPr/>
            </a:lvl9pPr>
          </a:lstStyle>
          <a:p>
            <a:endParaRPr/>
          </a:p>
        </p:txBody>
      </p:sp>
      <p:sp>
        <p:nvSpPr>
          <p:cNvPr id="58" name="Google Shape;58;p13"/>
          <p:cNvSpPr txBox="1">
            <a:spLocks noGrp="1"/>
          </p:cNvSpPr>
          <p:nvPr>
            <p:ph type="body" idx="1"/>
          </p:nvPr>
        </p:nvSpPr>
        <p:spPr>
          <a:xfrm>
            <a:off x="311699" y="1152475"/>
            <a:ext cx="8520600" cy="3416400"/>
          </a:xfrm>
          <a:prstGeom prst="rect">
            <a:avLst/>
          </a:prstGeom>
          <a:noFill/>
          <a:ln>
            <a:noFill/>
          </a:ln>
        </p:spPr>
        <p:txBody>
          <a:bodyPr spcFirstLastPara="1" wrap="square" lIns="91400" tIns="91400" rIns="91400" bIns="91400" anchor="t" anchorCtr="0">
            <a:noAutofit/>
          </a:bodyPr>
          <a:lstStyle>
            <a:lvl1pPr marL="457200" lvl="0" indent="-342900" algn="l" rtl="0">
              <a:lnSpc>
                <a:spcPct val="115000"/>
              </a:lnSpc>
              <a:spcBef>
                <a:spcPts val="0"/>
              </a:spcBef>
              <a:spcAft>
                <a:spcPts val="0"/>
              </a:spcAft>
              <a:buSzPts val="1800"/>
              <a:buChar char="●"/>
              <a:defRPr/>
            </a:lvl1pPr>
            <a:lvl2pPr marL="914400" lvl="1" indent="-342900" algn="l" rtl="0">
              <a:lnSpc>
                <a:spcPct val="115000"/>
              </a:lnSpc>
              <a:spcBef>
                <a:spcPts val="0"/>
              </a:spcBef>
              <a:spcAft>
                <a:spcPts val="0"/>
              </a:spcAft>
              <a:buSzPts val="1800"/>
              <a:buChar char="○"/>
              <a:defRPr/>
            </a:lvl2pPr>
            <a:lvl3pPr marL="1371600" lvl="2" indent="-342900" algn="l" rtl="0">
              <a:lnSpc>
                <a:spcPct val="115000"/>
              </a:lnSpc>
              <a:spcBef>
                <a:spcPts val="0"/>
              </a:spcBef>
              <a:spcAft>
                <a:spcPts val="0"/>
              </a:spcAft>
              <a:buSzPts val="1800"/>
              <a:buChar char="■"/>
              <a:defRPr/>
            </a:lvl3pPr>
            <a:lvl4pPr marL="1828800" lvl="3" indent="-342900" algn="l" rtl="0">
              <a:lnSpc>
                <a:spcPct val="115000"/>
              </a:lnSpc>
              <a:spcBef>
                <a:spcPts val="0"/>
              </a:spcBef>
              <a:spcAft>
                <a:spcPts val="0"/>
              </a:spcAft>
              <a:buSzPts val="1800"/>
              <a:buChar char="●"/>
              <a:defRPr/>
            </a:lvl4pPr>
            <a:lvl5pPr marL="2286000" lvl="4" indent="-342900" algn="l" rtl="0">
              <a:lnSpc>
                <a:spcPct val="115000"/>
              </a:lnSpc>
              <a:spcBef>
                <a:spcPts val="0"/>
              </a:spcBef>
              <a:spcAft>
                <a:spcPts val="0"/>
              </a:spcAft>
              <a:buSzPts val="1800"/>
              <a:buChar char="○"/>
              <a:defRPr/>
            </a:lvl5pPr>
            <a:lvl6pPr marL="2743200" lvl="5" indent="-342900" algn="l" rtl="0">
              <a:lnSpc>
                <a:spcPct val="115000"/>
              </a:lnSpc>
              <a:spcBef>
                <a:spcPts val="0"/>
              </a:spcBef>
              <a:spcAft>
                <a:spcPts val="0"/>
              </a:spcAft>
              <a:buSzPts val="1800"/>
              <a:buChar char="■"/>
              <a:defRPr/>
            </a:lvl6pPr>
            <a:lvl7pPr marL="3200400" lvl="6" indent="-342900" algn="l" rtl="0">
              <a:lnSpc>
                <a:spcPct val="115000"/>
              </a:lnSpc>
              <a:spcBef>
                <a:spcPts val="0"/>
              </a:spcBef>
              <a:spcAft>
                <a:spcPts val="0"/>
              </a:spcAft>
              <a:buSzPts val="1800"/>
              <a:buChar char="●"/>
              <a:defRPr/>
            </a:lvl7pPr>
            <a:lvl8pPr marL="3657600" lvl="7" indent="-342900" algn="l" rtl="0">
              <a:lnSpc>
                <a:spcPct val="115000"/>
              </a:lnSpc>
              <a:spcBef>
                <a:spcPts val="0"/>
              </a:spcBef>
              <a:spcAft>
                <a:spcPts val="0"/>
              </a:spcAft>
              <a:buSzPts val="1800"/>
              <a:buChar char="○"/>
              <a:defRPr/>
            </a:lvl8pPr>
            <a:lvl9pPr marL="4114800" lvl="8" indent="-342900" algn="l" rtl="0">
              <a:lnSpc>
                <a:spcPct val="115000"/>
              </a:lnSpc>
              <a:spcBef>
                <a:spcPts val="0"/>
              </a:spcBef>
              <a:spcAft>
                <a:spcPts val="0"/>
              </a:spcAft>
              <a:buSzPts val="1800"/>
              <a:buChar char="■"/>
              <a:defRPr/>
            </a:lvl9pPr>
          </a:lstStyle>
          <a:p>
            <a:endParaRPr/>
          </a:p>
        </p:txBody>
      </p:sp>
      <p:sp>
        <p:nvSpPr>
          <p:cNvPr id="59" name="Google Shape;59;p13"/>
          <p:cNvSpPr txBox="1">
            <a:spLocks noGrp="1"/>
          </p:cNvSpPr>
          <p:nvPr>
            <p:ph type="sldNum" idx="12"/>
          </p:nvPr>
        </p:nvSpPr>
        <p:spPr>
          <a:xfrm>
            <a:off x="8684345" y="4700819"/>
            <a:ext cx="336900" cy="318300"/>
          </a:xfrm>
          <a:prstGeom prst="rect">
            <a:avLst/>
          </a:prstGeom>
          <a:noFill/>
          <a:ln>
            <a:noFill/>
          </a:ln>
        </p:spPr>
        <p:txBody>
          <a:bodyPr spcFirstLastPara="1" wrap="square" lIns="91400" tIns="91400" rIns="91400" bIns="91400" anchor="ctr" anchorCtr="0">
            <a:noAutofit/>
          </a:bodyPr>
          <a:lstStyle>
            <a:lvl1pPr marL="0" lvl="0" indent="0" algn="r" rtl="0">
              <a:lnSpc>
                <a:spcPct val="100000"/>
              </a:lnSpc>
              <a:spcBef>
                <a:spcPts val="0"/>
              </a:spcBef>
              <a:spcAft>
                <a:spcPts val="0"/>
              </a:spcAft>
              <a:buClr>
                <a:srgbClr val="585858"/>
              </a:buClr>
              <a:buSzPts val="1000"/>
              <a:buFont typeface="Arial"/>
              <a:buNone/>
              <a:defRPr sz="1000">
                <a:solidFill>
                  <a:srgbClr val="585858"/>
                </a:solidFill>
              </a:defRPr>
            </a:lvl1pPr>
            <a:lvl2pPr marL="0" lvl="1" indent="0" algn="r" rtl="0">
              <a:lnSpc>
                <a:spcPct val="100000"/>
              </a:lnSpc>
              <a:spcBef>
                <a:spcPts val="0"/>
              </a:spcBef>
              <a:spcAft>
                <a:spcPts val="0"/>
              </a:spcAft>
              <a:buClr>
                <a:srgbClr val="585858"/>
              </a:buClr>
              <a:buSzPts val="1000"/>
              <a:buFont typeface="Arial"/>
              <a:buNone/>
              <a:defRPr sz="1000">
                <a:solidFill>
                  <a:srgbClr val="585858"/>
                </a:solidFill>
              </a:defRPr>
            </a:lvl2pPr>
            <a:lvl3pPr marL="0" lvl="2" indent="0" algn="r" rtl="0">
              <a:lnSpc>
                <a:spcPct val="100000"/>
              </a:lnSpc>
              <a:spcBef>
                <a:spcPts val="0"/>
              </a:spcBef>
              <a:spcAft>
                <a:spcPts val="0"/>
              </a:spcAft>
              <a:buClr>
                <a:srgbClr val="585858"/>
              </a:buClr>
              <a:buSzPts val="1000"/>
              <a:buFont typeface="Arial"/>
              <a:buNone/>
              <a:defRPr sz="1000">
                <a:solidFill>
                  <a:srgbClr val="585858"/>
                </a:solidFill>
              </a:defRPr>
            </a:lvl3pPr>
            <a:lvl4pPr marL="0" lvl="3" indent="0" algn="r" rtl="0">
              <a:lnSpc>
                <a:spcPct val="100000"/>
              </a:lnSpc>
              <a:spcBef>
                <a:spcPts val="0"/>
              </a:spcBef>
              <a:spcAft>
                <a:spcPts val="0"/>
              </a:spcAft>
              <a:buClr>
                <a:srgbClr val="585858"/>
              </a:buClr>
              <a:buSzPts val="1000"/>
              <a:buFont typeface="Arial"/>
              <a:buNone/>
              <a:defRPr sz="1000">
                <a:solidFill>
                  <a:srgbClr val="585858"/>
                </a:solidFill>
              </a:defRPr>
            </a:lvl4pPr>
            <a:lvl5pPr marL="0" lvl="4" indent="0" algn="r" rtl="0">
              <a:lnSpc>
                <a:spcPct val="100000"/>
              </a:lnSpc>
              <a:spcBef>
                <a:spcPts val="0"/>
              </a:spcBef>
              <a:spcAft>
                <a:spcPts val="0"/>
              </a:spcAft>
              <a:buClr>
                <a:srgbClr val="585858"/>
              </a:buClr>
              <a:buSzPts val="1000"/>
              <a:buFont typeface="Arial"/>
              <a:buNone/>
              <a:defRPr sz="1000">
                <a:solidFill>
                  <a:srgbClr val="585858"/>
                </a:solidFill>
              </a:defRPr>
            </a:lvl5pPr>
            <a:lvl6pPr marL="0" lvl="5" indent="0" algn="r" rtl="0">
              <a:lnSpc>
                <a:spcPct val="100000"/>
              </a:lnSpc>
              <a:spcBef>
                <a:spcPts val="0"/>
              </a:spcBef>
              <a:spcAft>
                <a:spcPts val="0"/>
              </a:spcAft>
              <a:buClr>
                <a:srgbClr val="585858"/>
              </a:buClr>
              <a:buSzPts val="1000"/>
              <a:buFont typeface="Arial"/>
              <a:buNone/>
              <a:defRPr sz="1000">
                <a:solidFill>
                  <a:srgbClr val="585858"/>
                </a:solidFill>
              </a:defRPr>
            </a:lvl6pPr>
            <a:lvl7pPr marL="0" lvl="6" indent="0" algn="r" rtl="0">
              <a:lnSpc>
                <a:spcPct val="100000"/>
              </a:lnSpc>
              <a:spcBef>
                <a:spcPts val="0"/>
              </a:spcBef>
              <a:spcAft>
                <a:spcPts val="0"/>
              </a:spcAft>
              <a:buClr>
                <a:srgbClr val="585858"/>
              </a:buClr>
              <a:buSzPts val="1000"/>
              <a:buFont typeface="Arial"/>
              <a:buNone/>
              <a:defRPr sz="1000">
                <a:solidFill>
                  <a:srgbClr val="585858"/>
                </a:solidFill>
              </a:defRPr>
            </a:lvl7pPr>
            <a:lvl8pPr marL="0" lvl="7" indent="0" algn="r" rtl="0">
              <a:lnSpc>
                <a:spcPct val="100000"/>
              </a:lnSpc>
              <a:spcBef>
                <a:spcPts val="0"/>
              </a:spcBef>
              <a:spcAft>
                <a:spcPts val="0"/>
              </a:spcAft>
              <a:buClr>
                <a:srgbClr val="585858"/>
              </a:buClr>
              <a:buSzPts val="1000"/>
              <a:buFont typeface="Arial"/>
              <a:buNone/>
              <a:defRPr sz="1000">
                <a:solidFill>
                  <a:srgbClr val="585858"/>
                </a:solidFill>
              </a:defRPr>
            </a:lvl8pPr>
            <a:lvl9pPr marL="0" lvl="8" indent="0" algn="r" rtl="0">
              <a:lnSpc>
                <a:spcPct val="100000"/>
              </a:lnSpc>
              <a:spcBef>
                <a:spcPts val="0"/>
              </a:spcBef>
              <a:spcAft>
                <a:spcPts val="0"/>
              </a:spcAft>
              <a:buClr>
                <a:srgbClr val="585858"/>
              </a:buClr>
              <a:buSzPts val="1000"/>
              <a:buFont typeface="Arial"/>
              <a:buNone/>
              <a:defRPr sz="1000">
                <a:solidFill>
                  <a:srgbClr val="585858"/>
                </a:solidFill>
              </a:defRPr>
            </a:lvl9pPr>
          </a:lstStyle>
          <a:p>
            <a:pPr marL="0" lvl="0" indent="0" algn="r" rtl="0">
              <a:spcBef>
                <a:spcPts val="0"/>
              </a:spcBef>
              <a:spcAft>
                <a:spcPts val="0"/>
              </a:spcAft>
              <a:buNone/>
            </a:pPr>
            <a:fld id="{00000000-1234-1234-1234-123412341234}" type="slidenum">
              <a:rPr lang="en"/>
              <a:t>‹#›</a:t>
            </a:fld>
            <a:endParaRPr>
              <a:solidFill>
                <a:schemeClr val="dk2"/>
              </a:solidFill>
            </a:endParaRPr>
          </a:p>
        </p:txBody>
      </p:sp>
    </p:spTree>
    <p:extLst>
      <p:ext uri="{BB962C8B-B14F-4D97-AF65-F5344CB8AC3E}">
        <p14:creationId xmlns:p14="http://schemas.microsoft.com/office/powerpoint/2010/main" val="16767387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b="1"/>
            </a:lvl1pPr>
          </a:lstStyle>
          <a:p>
            <a:r>
              <a:rPr lang="en-US" dirty="0"/>
              <a:t>Click to edit Master title style</a:t>
            </a:r>
          </a:p>
        </p:txBody>
      </p:sp>
      <p:sp>
        <p:nvSpPr>
          <p:cNvPr id="3" name="Content Placeholder 2"/>
          <p:cNvSpPr>
            <a:spLocks noGrp="1"/>
          </p:cNvSpPr>
          <p:nvPr>
            <p:ph idx="1"/>
          </p:nvPr>
        </p:nvSpPr>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Slide Number Placeholder 5"/>
          <p:cNvSpPr>
            <a:spLocks noGrp="1"/>
          </p:cNvSpPr>
          <p:nvPr>
            <p:ph type="sldNum" sz="quarter" idx="4"/>
          </p:nvPr>
        </p:nvSpPr>
        <p:spPr>
          <a:xfrm>
            <a:off x="8274610" y="4813475"/>
            <a:ext cx="501398" cy="319096"/>
          </a:xfrm>
          <a:prstGeom prst="rect">
            <a:avLst/>
          </a:prstGeom>
        </p:spPr>
        <p:txBody>
          <a:bodyPr/>
          <a:lstStyle>
            <a:lvl1pPr algn="r">
              <a:defRPr sz="1000" b="1">
                <a:solidFill>
                  <a:schemeClr val="bg1"/>
                </a:solidFill>
              </a:defRPr>
            </a:lvl1pPr>
          </a:lstStyle>
          <a:p>
            <a:fld id="{83D1FC35-8581-2540-BBFB-5CB35188AE81}" type="slidenum">
              <a:rPr lang="en-US" smtClean="0"/>
              <a:pPr/>
              <a:t>‹#›</a:t>
            </a:fld>
            <a:endParaRPr lang="en-US" dirty="0"/>
          </a:p>
        </p:txBody>
      </p:sp>
      <p:sp>
        <p:nvSpPr>
          <p:cNvPr id="18" name="Footer Placeholder 5"/>
          <p:cNvSpPr>
            <a:spLocks noGrp="1"/>
          </p:cNvSpPr>
          <p:nvPr>
            <p:ph type="ftr" sz="quarter" idx="3"/>
          </p:nvPr>
        </p:nvSpPr>
        <p:spPr>
          <a:xfrm>
            <a:off x="1954993" y="4787664"/>
            <a:ext cx="5791583" cy="319094"/>
          </a:xfrm>
          <a:prstGeom prst="rect">
            <a:avLst/>
          </a:prstGeom>
        </p:spPr>
        <p:txBody>
          <a:bodyPr/>
          <a:lstStyle>
            <a:lvl1pPr algn="ctr">
              <a:defRPr sz="1000" b="1">
                <a:solidFill>
                  <a:schemeClr val="bg1"/>
                </a:solidFill>
              </a:defRPr>
            </a:lvl1pPr>
          </a:lstStyle>
          <a:p>
            <a:r>
              <a:rPr lang="en-US" dirty="0"/>
              <a:t>University of California, Berkeley</a:t>
            </a:r>
          </a:p>
        </p:txBody>
      </p:sp>
    </p:spTree>
    <p:extLst>
      <p:ext uri="{BB962C8B-B14F-4D97-AF65-F5344CB8AC3E}">
        <p14:creationId xmlns:p14="http://schemas.microsoft.com/office/powerpoint/2010/main" val="414374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22313" y="3305176"/>
            <a:ext cx="7772400" cy="1021556"/>
          </a:xfrm>
        </p:spPr>
        <p:txBody>
          <a:bodyPr anchor="t"/>
          <a:lstStyle>
            <a:lvl1pPr algn="l">
              <a:defRPr sz="4000" b="1" cap="none" baseline="0"/>
            </a:lvl1pPr>
          </a:lstStyle>
          <a:p>
            <a:r>
              <a:rPr lang="en-US" dirty="0"/>
              <a:t>Click to Edit </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10" name="Slide Number Placeholder 5"/>
          <p:cNvSpPr>
            <a:spLocks noGrp="1"/>
          </p:cNvSpPr>
          <p:nvPr>
            <p:ph type="sldNum" sz="quarter" idx="4"/>
          </p:nvPr>
        </p:nvSpPr>
        <p:spPr>
          <a:xfrm>
            <a:off x="8274610" y="4813475"/>
            <a:ext cx="501398" cy="319096"/>
          </a:xfrm>
          <a:prstGeom prst="rect">
            <a:avLst/>
          </a:prstGeom>
        </p:spPr>
        <p:txBody>
          <a:bodyPr/>
          <a:lstStyle>
            <a:lvl1pPr algn="r">
              <a:defRPr sz="1000" b="1">
                <a:solidFill>
                  <a:schemeClr val="bg1"/>
                </a:solidFill>
              </a:defRPr>
            </a:lvl1pPr>
          </a:lstStyle>
          <a:p>
            <a:fld id="{83D1FC35-8581-2540-BBFB-5CB35188AE81}" type="slidenum">
              <a:rPr lang="en-US" smtClean="0"/>
              <a:pPr/>
              <a:t>‹#›</a:t>
            </a:fld>
            <a:endParaRPr lang="en-US" dirty="0"/>
          </a:p>
        </p:txBody>
      </p:sp>
      <p:sp>
        <p:nvSpPr>
          <p:cNvPr id="11" name="Footer Placeholder 5"/>
          <p:cNvSpPr>
            <a:spLocks noGrp="1"/>
          </p:cNvSpPr>
          <p:nvPr>
            <p:ph type="ftr" sz="quarter" idx="3"/>
          </p:nvPr>
        </p:nvSpPr>
        <p:spPr>
          <a:xfrm>
            <a:off x="1954993" y="4787664"/>
            <a:ext cx="5791583" cy="319094"/>
          </a:xfrm>
          <a:prstGeom prst="rect">
            <a:avLst/>
          </a:prstGeom>
        </p:spPr>
        <p:txBody>
          <a:bodyPr/>
          <a:lstStyle>
            <a:lvl1pPr algn="ctr">
              <a:defRPr sz="1000" b="1">
                <a:solidFill>
                  <a:schemeClr val="bg1"/>
                </a:solidFill>
              </a:defRPr>
            </a:lvl1pPr>
          </a:lstStyle>
          <a:p>
            <a:r>
              <a:rPr lang="en-US"/>
              <a:t>University of California, Berkeley</a:t>
            </a:r>
            <a:endParaRPr lang="en-US" dirty="0"/>
          </a:p>
        </p:txBody>
      </p:sp>
    </p:spTree>
    <p:extLst>
      <p:ext uri="{BB962C8B-B14F-4D97-AF65-F5344CB8AC3E}">
        <p14:creationId xmlns:p14="http://schemas.microsoft.com/office/powerpoint/2010/main" val="32199064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b="1">
                <a:solidFill>
                  <a:schemeClr val="accent3"/>
                </a:solidFill>
              </a:defRPr>
            </a:lvl1pPr>
          </a:lstStyle>
          <a:p>
            <a:r>
              <a:rPr lang="en-US"/>
              <a:t>Click to edit Master title style</a:t>
            </a:r>
            <a:endParaRPr lang="en-US" dirty="0"/>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Slide Number Placeholder 5"/>
          <p:cNvSpPr>
            <a:spLocks noGrp="1"/>
          </p:cNvSpPr>
          <p:nvPr>
            <p:ph type="sldNum" sz="quarter" idx="4"/>
          </p:nvPr>
        </p:nvSpPr>
        <p:spPr>
          <a:xfrm>
            <a:off x="8274610" y="4813475"/>
            <a:ext cx="501398" cy="319096"/>
          </a:xfrm>
          <a:prstGeom prst="rect">
            <a:avLst/>
          </a:prstGeom>
        </p:spPr>
        <p:txBody>
          <a:bodyPr/>
          <a:lstStyle>
            <a:lvl1pPr algn="r">
              <a:defRPr sz="1000" b="1">
                <a:solidFill>
                  <a:schemeClr val="bg1"/>
                </a:solidFill>
              </a:defRPr>
            </a:lvl1pPr>
          </a:lstStyle>
          <a:p>
            <a:fld id="{83D1FC35-8581-2540-BBFB-5CB35188AE81}" type="slidenum">
              <a:rPr lang="en-US" smtClean="0"/>
              <a:pPr/>
              <a:t>‹#›</a:t>
            </a:fld>
            <a:endParaRPr lang="en-US" dirty="0"/>
          </a:p>
        </p:txBody>
      </p:sp>
      <p:sp>
        <p:nvSpPr>
          <p:cNvPr id="11" name="Footer Placeholder 5"/>
          <p:cNvSpPr>
            <a:spLocks noGrp="1"/>
          </p:cNvSpPr>
          <p:nvPr>
            <p:ph type="ftr" sz="quarter" idx="3"/>
          </p:nvPr>
        </p:nvSpPr>
        <p:spPr>
          <a:xfrm>
            <a:off x="1954993" y="4787664"/>
            <a:ext cx="5791583" cy="319094"/>
          </a:xfrm>
          <a:prstGeom prst="rect">
            <a:avLst/>
          </a:prstGeom>
        </p:spPr>
        <p:txBody>
          <a:bodyPr/>
          <a:lstStyle>
            <a:lvl1pPr algn="ctr">
              <a:defRPr sz="1000" b="1">
                <a:solidFill>
                  <a:schemeClr val="bg1"/>
                </a:solidFill>
              </a:defRPr>
            </a:lvl1pPr>
          </a:lstStyle>
          <a:p>
            <a:r>
              <a:rPr lang="en-US"/>
              <a:t>University of California, Berkeley</a:t>
            </a:r>
            <a:endParaRPr lang="en-US" dirty="0"/>
          </a:p>
        </p:txBody>
      </p:sp>
    </p:spTree>
    <p:extLst>
      <p:ext uri="{BB962C8B-B14F-4D97-AF65-F5344CB8AC3E}">
        <p14:creationId xmlns:p14="http://schemas.microsoft.com/office/powerpoint/2010/main" val="6467250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b="1"/>
            </a:lvl1pPr>
          </a:lstStyle>
          <a:p>
            <a:r>
              <a:rPr lang="en-US"/>
              <a:t>Click to edit Master title style</a:t>
            </a:r>
            <a:endParaRPr lang="en-US" dirty="0"/>
          </a:p>
        </p:txBody>
      </p:sp>
      <p:sp>
        <p:nvSpPr>
          <p:cNvPr id="3" name="Text Placeholder 2"/>
          <p:cNvSpPr>
            <a:spLocks noGrp="1"/>
          </p:cNvSpPr>
          <p:nvPr>
            <p:ph type="body" idx="1"/>
          </p:nvPr>
        </p:nvSpPr>
        <p:spPr>
          <a:xfrm>
            <a:off x="457200" y="1423047"/>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457200" y="1902868"/>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45026" y="1423047"/>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45026" y="1902868"/>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5"/>
          <p:cNvSpPr>
            <a:spLocks noGrp="1"/>
          </p:cNvSpPr>
          <p:nvPr>
            <p:ph type="sldNum" sz="quarter" idx="10"/>
          </p:nvPr>
        </p:nvSpPr>
        <p:spPr>
          <a:xfrm>
            <a:off x="8274610" y="4813475"/>
            <a:ext cx="501398" cy="319096"/>
          </a:xfrm>
          <a:prstGeom prst="rect">
            <a:avLst/>
          </a:prstGeom>
        </p:spPr>
        <p:txBody>
          <a:bodyPr/>
          <a:lstStyle>
            <a:lvl1pPr algn="r">
              <a:defRPr sz="1000" b="1">
                <a:solidFill>
                  <a:schemeClr val="bg1"/>
                </a:solidFill>
              </a:defRPr>
            </a:lvl1pPr>
          </a:lstStyle>
          <a:p>
            <a:fld id="{83D1FC35-8581-2540-BBFB-5CB35188AE81}" type="slidenum">
              <a:rPr lang="en-US" smtClean="0"/>
              <a:pPr/>
              <a:t>‹#›</a:t>
            </a:fld>
            <a:endParaRPr lang="en-US" dirty="0"/>
          </a:p>
        </p:txBody>
      </p:sp>
      <p:sp>
        <p:nvSpPr>
          <p:cNvPr id="14" name="Footer Placeholder 5"/>
          <p:cNvSpPr>
            <a:spLocks noGrp="1"/>
          </p:cNvSpPr>
          <p:nvPr>
            <p:ph type="ftr" sz="quarter" idx="11"/>
          </p:nvPr>
        </p:nvSpPr>
        <p:spPr>
          <a:xfrm>
            <a:off x="1954993" y="4787664"/>
            <a:ext cx="5791583" cy="319094"/>
          </a:xfrm>
          <a:prstGeom prst="rect">
            <a:avLst/>
          </a:prstGeom>
        </p:spPr>
        <p:txBody>
          <a:bodyPr/>
          <a:lstStyle>
            <a:lvl1pPr algn="ctr">
              <a:defRPr sz="1000" b="1">
                <a:solidFill>
                  <a:schemeClr val="bg1"/>
                </a:solidFill>
              </a:defRPr>
            </a:lvl1pPr>
          </a:lstStyle>
          <a:p>
            <a:r>
              <a:rPr lang="en-US"/>
              <a:t>University of California, Berkeley</a:t>
            </a:r>
            <a:endParaRPr lang="en-US" dirty="0"/>
          </a:p>
        </p:txBody>
      </p:sp>
    </p:spTree>
    <p:extLst>
      <p:ext uri="{BB962C8B-B14F-4D97-AF65-F5344CB8AC3E}">
        <p14:creationId xmlns:p14="http://schemas.microsoft.com/office/powerpoint/2010/main" val="37630586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a:t>Click to edit Master title style</a:t>
            </a:r>
            <a:endParaRPr lang="en-US" dirty="0"/>
          </a:p>
        </p:txBody>
      </p:sp>
      <p:sp>
        <p:nvSpPr>
          <p:cNvPr id="6" name="Slide Number Placeholder 5"/>
          <p:cNvSpPr>
            <a:spLocks noGrp="1"/>
          </p:cNvSpPr>
          <p:nvPr>
            <p:ph type="sldNum" sz="quarter" idx="4"/>
          </p:nvPr>
        </p:nvSpPr>
        <p:spPr>
          <a:xfrm>
            <a:off x="8274610" y="4813475"/>
            <a:ext cx="501398" cy="319096"/>
          </a:xfrm>
          <a:prstGeom prst="rect">
            <a:avLst/>
          </a:prstGeom>
        </p:spPr>
        <p:txBody>
          <a:bodyPr/>
          <a:lstStyle>
            <a:lvl1pPr algn="r">
              <a:defRPr sz="1000" b="1">
                <a:solidFill>
                  <a:schemeClr val="bg1"/>
                </a:solidFill>
              </a:defRPr>
            </a:lvl1pPr>
          </a:lstStyle>
          <a:p>
            <a:fld id="{83D1FC35-8581-2540-BBFB-5CB35188AE81}" type="slidenum">
              <a:rPr lang="en-US" smtClean="0"/>
              <a:pPr/>
              <a:t>‹#›</a:t>
            </a:fld>
            <a:endParaRPr lang="en-US" dirty="0"/>
          </a:p>
        </p:txBody>
      </p:sp>
      <p:sp>
        <p:nvSpPr>
          <p:cNvPr id="9" name="Footer Placeholder 5"/>
          <p:cNvSpPr>
            <a:spLocks noGrp="1"/>
          </p:cNvSpPr>
          <p:nvPr>
            <p:ph type="ftr" sz="quarter" idx="3"/>
          </p:nvPr>
        </p:nvSpPr>
        <p:spPr>
          <a:xfrm>
            <a:off x="1954993" y="4787664"/>
            <a:ext cx="5791583" cy="319094"/>
          </a:xfrm>
          <a:prstGeom prst="rect">
            <a:avLst/>
          </a:prstGeom>
        </p:spPr>
        <p:txBody>
          <a:bodyPr/>
          <a:lstStyle>
            <a:lvl1pPr algn="ctr">
              <a:defRPr sz="1000" b="1">
                <a:solidFill>
                  <a:schemeClr val="bg1"/>
                </a:solidFill>
              </a:defRPr>
            </a:lvl1pPr>
          </a:lstStyle>
          <a:p>
            <a:r>
              <a:rPr lang="en-US"/>
              <a:t>University of California, Berkeley</a:t>
            </a:r>
            <a:endParaRPr lang="en-US" dirty="0"/>
          </a:p>
        </p:txBody>
      </p:sp>
    </p:spTree>
    <p:extLst>
      <p:ext uri="{BB962C8B-B14F-4D97-AF65-F5344CB8AC3E}">
        <p14:creationId xmlns:p14="http://schemas.microsoft.com/office/powerpoint/2010/main" val="33603267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Slide Number Placeholder 5"/>
          <p:cNvSpPr>
            <a:spLocks noGrp="1"/>
          </p:cNvSpPr>
          <p:nvPr>
            <p:ph type="sldNum" sz="quarter" idx="4"/>
          </p:nvPr>
        </p:nvSpPr>
        <p:spPr>
          <a:xfrm>
            <a:off x="8274610" y="4813475"/>
            <a:ext cx="501398" cy="319096"/>
          </a:xfrm>
          <a:prstGeom prst="rect">
            <a:avLst/>
          </a:prstGeom>
        </p:spPr>
        <p:txBody>
          <a:bodyPr/>
          <a:lstStyle>
            <a:lvl1pPr algn="r">
              <a:defRPr sz="1000" b="1">
                <a:solidFill>
                  <a:schemeClr val="bg1"/>
                </a:solidFill>
              </a:defRPr>
            </a:lvl1pPr>
          </a:lstStyle>
          <a:p>
            <a:fld id="{83D1FC35-8581-2540-BBFB-5CB35188AE81}" type="slidenum">
              <a:rPr lang="en-US" smtClean="0"/>
              <a:pPr/>
              <a:t>‹#›</a:t>
            </a:fld>
            <a:endParaRPr lang="en-US" dirty="0"/>
          </a:p>
        </p:txBody>
      </p:sp>
      <p:sp>
        <p:nvSpPr>
          <p:cNvPr id="8" name="Footer Placeholder 5"/>
          <p:cNvSpPr>
            <a:spLocks noGrp="1"/>
          </p:cNvSpPr>
          <p:nvPr>
            <p:ph type="ftr" sz="quarter" idx="3"/>
          </p:nvPr>
        </p:nvSpPr>
        <p:spPr>
          <a:xfrm>
            <a:off x="1954993" y="4787664"/>
            <a:ext cx="5791583" cy="319094"/>
          </a:xfrm>
          <a:prstGeom prst="rect">
            <a:avLst/>
          </a:prstGeom>
        </p:spPr>
        <p:txBody>
          <a:bodyPr/>
          <a:lstStyle>
            <a:lvl1pPr algn="ctr">
              <a:defRPr sz="1000" b="1">
                <a:solidFill>
                  <a:schemeClr val="bg1"/>
                </a:solidFill>
              </a:defRPr>
            </a:lvl1pPr>
          </a:lstStyle>
          <a:p>
            <a:r>
              <a:rPr lang="en-US"/>
              <a:t>University of California, Berkeley</a:t>
            </a:r>
            <a:endParaRPr lang="en-US" dirty="0"/>
          </a:p>
        </p:txBody>
      </p:sp>
    </p:spTree>
    <p:extLst>
      <p:ext uri="{BB962C8B-B14F-4D97-AF65-F5344CB8AC3E}">
        <p14:creationId xmlns:p14="http://schemas.microsoft.com/office/powerpoint/2010/main" val="19562831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a:t>Click to edit Master title style</a:t>
            </a:r>
            <a:endParaRPr lang="en-US" dirty="0"/>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0" name="Slide Number Placeholder 5"/>
          <p:cNvSpPr>
            <a:spLocks noGrp="1"/>
          </p:cNvSpPr>
          <p:nvPr>
            <p:ph type="sldNum" sz="quarter" idx="4"/>
          </p:nvPr>
        </p:nvSpPr>
        <p:spPr>
          <a:xfrm>
            <a:off x="8274610" y="4813475"/>
            <a:ext cx="501398" cy="319096"/>
          </a:xfrm>
          <a:prstGeom prst="rect">
            <a:avLst/>
          </a:prstGeom>
        </p:spPr>
        <p:txBody>
          <a:bodyPr/>
          <a:lstStyle>
            <a:lvl1pPr algn="r">
              <a:defRPr sz="1000" b="1">
                <a:solidFill>
                  <a:schemeClr val="bg1"/>
                </a:solidFill>
              </a:defRPr>
            </a:lvl1pPr>
          </a:lstStyle>
          <a:p>
            <a:fld id="{83D1FC35-8581-2540-BBFB-5CB35188AE81}" type="slidenum">
              <a:rPr lang="en-US" smtClean="0"/>
              <a:pPr/>
              <a:t>‹#›</a:t>
            </a:fld>
            <a:endParaRPr lang="en-US" dirty="0"/>
          </a:p>
        </p:txBody>
      </p:sp>
      <p:sp>
        <p:nvSpPr>
          <p:cNvPr id="11" name="Footer Placeholder 5"/>
          <p:cNvSpPr>
            <a:spLocks noGrp="1"/>
          </p:cNvSpPr>
          <p:nvPr>
            <p:ph type="ftr" sz="quarter" idx="3"/>
          </p:nvPr>
        </p:nvSpPr>
        <p:spPr>
          <a:xfrm>
            <a:off x="1954993" y="4787664"/>
            <a:ext cx="5791583" cy="319094"/>
          </a:xfrm>
          <a:prstGeom prst="rect">
            <a:avLst/>
          </a:prstGeom>
        </p:spPr>
        <p:txBody>
          <a:bodyPr/>
          <a:lstStyle>
            <a:lvl1pPr algn="ctr">
              <a:defRPr sz="1000" b="1">
                <a:solidFill>
                  <a:schemeClr val="bg1"/>
                </a:solidFill>
              </a:defRPr>
            </a:lvl1pPr>
          </a:lstStyle>
          <a:p>
            <a:r>
              <a:rPr lang="en-US"/>
              <a:t>University of California, Berkeley</a:t>
            </a:r>
            <a:endParaRPr lang="en-US" dirty="0"/>
          </a:p>
        </p:txBody>
      </p:sp>
    </p:spTree>
    <p:extLst>
      <p:ext uri="{BB962C8B-B14F-4D97-AF65-F5344CB8AC3E}">
        <p14:creationId xmlns:p14="http://schemas.microsoft.com/office/powerpoint/2010/main" val="18020593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0" name="Slide Number Placeholder 5"/>
          <p:cNvSpPr>
            <a:spLocks noGrp="1"/>
          </p:cNvSpPr>
          <p:nvPr>
            <p:ph type="sldNum" sz="quarter" idx="4"/>
          </p:nvPr>
        </p:nvSpPr>
        <p:spPr>
          <a:xfrm>
            <a:off x="8274610" y="4813475"/>
            <a:ext cx="501398" cy="319096"/>
          </a:xfrm>
          <a:prstGeom prst="rect">
            <a:avLst/>
          </a:prstGeom>
        </p:spPr>
        <p:txBody>
          <a:bodyPr/>
          <a:lstStyle>
            <a:lvl1pPr algn="r">
              <a:defRPr sz="1000" b="1">
                <a:solidFill>
                  <a:schemeClr val="bg1"/>
                </a:solidFill>
              </a:defRPr>
            </a:lvl1pPr>
          </a:lstStyle>
          <a:p>
            <a:fld id="{83D1FC35-8581-2540-BBFB-5CB35188AE81}" type="slidenum">
              <a:rPr lang="en-US" smtClean="0"/>
              <a:pPr/>
              <a:t>‹#›</a:t>
            </a:fld>
            <a:endParaRPr lang="en-US" dirty="0"/>
          </a:p>
        </p:txBody>
      </p:sp>
      <p:sp>
        <p:nvSpPr>
          <p:cNvPr id="11" name="Footer Placeholder 5"/>
          <p:cNvSpPr>
            <a:spLocks noGrp="1"/>
          </p:cNvSpPr>
          <p:nvPr>
            <p:ph type="ftr" sz="quarter" idx="3"/>
          </p:nvPr>
        </p:nvSpPr>
        <p:spPr>
          <a:xfrm>
            <a:off x="1954993" y="4787664"/>
            <a:ext cx="5791583" cy="319094"/>
          </a:xfrm>
          <a:prstGeom prst="rect">
            <a:avLst/>
          </a:prstGeom>
        </p:spPr>
        <p:txBody>
          <a:bodyPr/>
          <a:lstStyle>
            <a:lvl1pPr algn="ctr">
              <a:defRPr sz="1000" b="1">
                <a:solidFill>
                  <a:schemeClr val="bg1"/>
                </a:solidFill>
              </a:defRPr>
            </a:lvl1pPr>
          </a:lstStyle>
          <a:p>
            <a:r>
              <a:rPr lang="en-US"/>
              <a:t>University of California, Berkeley</a:t>
            </a:r>
            <a:endParaRPr lang="en-US" dirty="0"/>
          </a:p>
        </p:txBody>
      </p:sp>
    </p:spTree>
    <p:extLst>
      <p:ext uri="{BB962C8B-B14F-4D97-AF65-F5344CB8AC3E}">
        <p14:creationId xmlns:p14="http://schemas.microsoft.com/office/powerpoint/2010/main" val="4158111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Rectangle 8"/>
          <p:cNvSpPr/>
          <p:nvPr userDrawn="1"/>
        </p:nvSpPr>
        <p:spPr>
          <a:xfrm>
            <a:off x="0" y="4723268"/>
            <a:ext cx="9144000" cy="433109"/>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Slide Number Placeholder 5"/>
          <p:cNvSpPr>
            <a:spLocks noGrp="1"/>
          </p:cNvSpPr>
          <p:nvPr>
            <p:ph type="sldNum" sz="quarter" idx="4"/>
          </p:nvPr>
        </p:nvSpPr>
        <p:spPr>
          <a:xfrm>
            <a:off x="8274610" y="4813475"/>
            <a:ext cx="501398" cy="319096"/>
          </a:xfrm>
          <a:prstGeom prst="rect">
            <a:avLst/>
          </a:prstGeom>
        </p:spPr>
        <p:txBody>
          <a:bodyPr/>
          <a:lstStyle>
            <a:lvl1pPr algn="r">
              <a:defRPr sz="1000" b="1">
                <a:solidFill>
                  <a:schemeClr val="bg1"/>
                </a:solidFill>
              </a:defRPr>
            </a:lvl1pPr>
          </a:lstStyle>
          <a:p>
            <a:fld id="{83D1FC35-8581-2540-BBFB-5CB35188AE81}" type="slidenum">
              <a:rPr lang="en-US" smtClean="0"/>
              <a:pPr/>
              <a:t>‹#›</a:t>
            </a:fld>
            <a:endParaRPr lang="en-US" dirty="0"/>
          </a:p>
        </p:txBody>
      </p:sp>
      <p:sp>
        <p:nvSpPr>
          <p:cNvPr id="11" name="Footer Placeholder 5"/>
          <p:cNvSpPr>
            <a:spLocks noGrp="1"/>
          </p:cNvSpPr>
          <p:nvPr>
            <p:ph type="ftr" sz="quarter" idx="3"/>
          </p:nvPr>
        </p:nvSpPr>
        <p:spPr>
          <a:xfrm>
            <a:off x="1954993" y="4787664"/>
            <a:ext cx="5791583" cy="319094"/>
          </a:xfrm>
          <a:prstGeom prst="rect">
            <a:avLst/>
          </a:prstGeom>
        </p:spPr>
        <p:txBody>
          <a:bodyPr/>
          <a:lstStyle>
            <a:lvl1pPr algn="ctr">
              <a:defRPr sz="1000" b="1">
                <a:solidFill>
                  <a:schemeClr val="bg1"/>
                </a:solidFill>
              </a:defRPr>
            </a:lvl1pPr>
          </a:lstStyle>
          <a:p>
            <a:r>
              <a:rPr lang="en-US" dirty="0"/>
              <a:t>University of California, Berkeley</a:t>
            </a:r>
          </a:p>
        </p:txBody>
      </p:sp>
    </p:spTree>
    <p:extLst>
      <p:ext uri="{BB962C8B-B14F-4D97-AF65-F5344CB8AC3E}">
        <p14:creationId xmlns:p14="http://schemas.microsoft.com/office/powerpoint/2010/main" val="184435981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sldNum="0" hdr="0" dt="0"/>
  <p:txStyles>
    <p:titleStyle>
      <a:lvl1pPr algn="l" defTabSz="457200" rtl="0" eaLnBrk="1" latinLnBrk="0" hangingPunct="1">
        <a:spcBef>
          <a:spcPct val="0"/>
        </a:spcBef>
        <a:buNone/>
        <a:defRPr sz="4000" b="1" kern="1200" baseline="0">
          <a:solidFill>
            <a:schemeClr val="accent3"/>
          </a:solidFill>
          <a:latin typeface="Arial"/>
          <a:ea typeface="+mj-ea"/>
          <a:cs typeface="Arial"/>
        </a:defRPr>
      </a:lvl1pPr>
    </p:titleStyle>
    <p:bodyStyle>
      <a:lvl1pPr marL="342900" indent="-342900" algn="l" defTabSz="457200" rtl="0" eaLnBrk="1" latinLnBrk="0" hangingPunct="1">
        <a:spcBef>
          <a:spcPct val="20000"/>
        </a:spcBef>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20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8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8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8.jp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6.JPG"/><Relationship Id="rId5" Type="http://schemas.openxmlformats.org/officeDocument/2006/relationships/image" Target="../media/image5.jp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6.xml"/><Relationship Id="rId5" Type="http://schemas.openxmlformats.org/officeDocument/2006/relationships/image" Target="../media/image16.png"/><Relationship Id="rId4" Type="http://schemas.openxmlformats.org/officeDocument/2006/relationships/hyperlink" Target="https://www.hioscar.com/faq/five-ways-to-have-your-healthiest-year-yet"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12.xml"/><Relationship Id="rId4" Type="http://schemas.openxmlformats.org/officeDocument/2006/relationships/image" Target="../media/image1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19.emf"/><Relationship Id="rId1" Type="http://schemas.openxmlformats.org/officeDocument/2006/relationships/slideLayout" Target="../slideLayouts/slideLayout2.xml"/><Relationship Id="rId6" Type="http://schemas.openxmlformats.org/officeDocument/2006/relationships/image" Target="../media/image23.emf"/><Relationship Id="rId5" Type="http://schemas.openxmlformats.org/officeDocument/2006/relationships/image" Target="../media/image22.emf"/><Relationship Id="rId4" Type="http://schemas.openxmlformats.org/officeDocument/2006/relationships/image" Target="../media/image21.emf"/></Relationships>
</file>

<file path=ppt/slides/_rels/slide38.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19.emf"/><Relationship Id="rId1" Type="http://schemas.openxmlformats.org/officeDocument/2006/relationships/slideLayout" Target="../slideLayouts/slideLayout2.xml"/><Relationship Id="rId6" Type="http://schemas.openxmlformats.org/officeDocument/2006/relationships/image" Target="../media/image24.emf"/><Relationship Id="rId5" Type="http://schemas.openxmlformats.org/officeDocument/2006/relationships/image" Target="../media/image21.emf"/><Relationship Id="rId4" Type="http://schemas.openxmlformats.org/officeDocument/2006/relationships/image" Target="../media/image22.emf"/></Relationships>
</file>

<file path=ppt/slides/_rels/slide39.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19.emf"/><Relationship Id="rId1" Type="http://schemas.openxmlformats.org/officeDocument/2006/relationships/slideLayout" Target="../slideLayouts/slideLayout2.xml"/><Relationship Id="rId6" Type="http://schemas.openxmlformats.org/officeDocument/2006/relationships/image" Target="../media/image25.emf"/><Relationship Id="rId5" Type="http://schemas.openxmlformats.org/officeDocument/2006/relationships/image" Target="../media/image22.emf"/><Relationship Id="rId4" Type="http://schemas.openxmlformats.org/officeDocument/2006/relationships/image" Target="../media/image21.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19.emf"/><Relationship Id="rId1" Type="http://schemas.openxmlformats.org/officeDocument/2006/relationships/slideLayout" Target="../slideLayouts/slideLayout2.xml"/><Relationship Id="rId6" Type="http://schemas.openxmlformats.org/officeDocument/2006/relationships/image" Target="../media/image25.emf"/><Relationship Id="rId5" Type="http://schemas.openxmlformats.org/officeDocument/2006/relationships/image" Target="../media/image22.emf"/><Relationship Id="rId4" Type="http://schemas.openxmlformats.org/officeDocument/2006/relationships/image" Target="../media/image21.emf"/></Relationships>
</file>

<file path=ppt/slides/_rels/slide41.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19.emf"/><Relationship Id="rId1" Type="http://schemas.openxmlformats.org/officeDocument/2006/relationships/slideLayout" Target="../slideLayouts/slideLayout2.xml"/><Relationship Id="rId6" Type="http://schemas.openxmlformats.org/officeDocument/2006/relationships/image" Target="../media/image26.emf"/><Relationship Id="rId5" Type="http://schemas.openxmlformats.org/officeDocument/2006/relationships/image" Target="../media/image22.emf"/><Relationship Id="rId4" Type="http://schemas.openxmlformats.org/officeDocument/2006/relationships/image" Target="../media/image21.emf"/></Relationships>
</file>

<file path=ppt/slides/_rels/slide42.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19.emf"/><Relationship Id="rId1" Type="http://schemas.openxmlformats.org/officeDocument/2006/relationships/slideLayout" Target="../slideLayouts/slideLayout2.xml"/><Relationship Id="rId6" Type="http://schemas.openxmlformats.org/officeDocument/2006/relationships/image" Target="../media/image26.emf"/><Relationship Id="rId5" Type="http://schemas.openxmlformats.org/officeDocument/2006/relationships/image" Target="../media/image22.emf"/><Relationship Id="rId4" Type="http://schemas.openxmlformats.org/officeDocument/2006/relationships/image" Target="../media/image21.emf"/></Relationships>
</file>

<file path=ppt/slides/_rels/slide43.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19.emf"/><Relationship Id="rId1" Type="http://schemas.openxmlformats.org/officeDocument/2006/relationships/slideLayout" Target="../slideLayouts/slideLayout2.xml"/><Relationship Id="rId6" Type="http://schemas.openxmlformats.org/officeDocument/2006/relationships/image" Target="../media/image28.emf"/><Relationship Id="rId5" Type="http://schemas.openxmlformats.org/officeDocument/2006/relationships/image" Target="../media/image22.emf"/><Relationship Id="rId4" Type="http://schemas.openxmlformats.org/officeDocument/2006/relationships/image" Target="../media/image21.emf"/></Relationships>
</file>

<file path=ppt/slides/_rels/slide51.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19.emf"/><Relationship Id="rId1" Type="http://schemas.openxmlformats.org/officeDocument/2006/relationships/slideLayout" Target="../slideLayouts/slideLayout2.xml"/><Relationship Id="rId6" Type="http://schemas.openxmlformats.org/officeDocument/2006/relationships/image" Target="../media/image29.emf"/><Relationship Id="rId5" Type="http://schemas.openxmlformats.org/officeDocument/2006/relationships/image" Target="../media/image22.emf"/><Relationship Id="rId4" Type="http://schemas.openxmlformats.org/officeDocument/2006/relationships/image" Target="../media/image21.emf"/></Relationships>
</file>

<file path=ppt/slides/_rels/slide52.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ubtitle 2"/>
          <p:cNvSpPr>
            <a:spLocks noGrp="1"/>
          </p:cNvSpPr>
          <p:nvPr>
            <p:ph type="subTitle" idx="1"/>
          </p:nvPr>
        </p:nvSpPr>
        <p:spPr>
          <a:xfrm>
            <a:off x="1476036" y="3293687"/>
            <a:ext cx="7086600" cy="1054538"/>
          </a:xfrm>
          <a:noFill/>
          <a:ln>
            <a:noFill/>
          </a:ln>
        </p:spPr>
        <p:txBody>
          <a:bodyPr anchor="b" anchorCtr="0">
            <a:normAutofit/>
          </a:bodyPr>
          <a:lstStyle>
            <a:lvl1pPr marL="0" indent="0">
              <a:buNone/>
              <a:defRPr/>
            </a:lvl1pPr>
          </a:lstStyle>
          <a:p>
            <a:pPr algn="l"/>
            <a:r>
              <a:rPr lang="en-US" sz="2400" dirty="0">
                <a:solidFill>
                  <a:schemeClr val="bg1"/>
                </a:solidFill>
                <a:latin typeface="Arial"/>
                <a:cs typeface="Arial"/>
              </a:rPr>
              <a:t>Michael Jordan</a:t>
            </a:r>
          </a:p>
          <a:p>
            <a:pPr algn="l"/>
            <a:r>
              <a:rPr lang="en-US" sz="2400" dirty="0">
                <a:solidFill>
                  <a:schemeClr val="bg1"/>
                </a:solidFill>
                <a:latin typeface="Arial"/>
                <a:cs typeface="Arial"/>
              </a:rPr>
              <a:t>University of California, Berkeley</a:t>
            </a:r>
            <a:endParaRPr lang="en-US" sz="1800" dirty="0">
              <a:solidFill>
                <a:schemeClr val="bg1"/>
              </a:solidFill>
              <a:latin typeface="Arial"/>
              <a:cs typeface="Arial"/>
            </a:endParaRPr>
          </a:p>
        </p:txBody>
      </p:sp>
      <p:sp>
        <p:nvSpPr>
          <p:cNvPr id="2" name="TextBox 1">
            <a:extLst>
              <a:ext uri="{FF2B5EF4-FFF2-40B4-BE49-F238E27FC236}">
                <a16:creationId xmlns:a16="http://schemas.microsoft.com/office/drawing/2014/main" id="{6BE1EC8C-FDE5-3A40-9CF5-92B887F04F06}"/>
              </a:ext>
            </a:extLst>
          </p:cNvPr>
          <p:cNvSpPr txBox="1"/>
          <p:nvPr/>
        </p:nvSpPr>
        <p:spPr>
          <a:xfrm>
            <a:off x="1476036" y="1092425"/>
            <a:ext cx="6303695" cy="1323439"/>
          </a:xfrm>
          <a:prstGeom prst="rect">
            <a:avLst/>
          </a:prstGeom>
          <a:noFill/>
        </p:spPr>
        <p:txBody>
          <a:bodyPr wrap="square" rtlCol="0">
            <a:spAutoFit/>
          </a:bodyPr>
          <a:lstStyle/>
          <a:p>
            <a:r>
              <a:rPr lang="en-US" sz="4000" dirty="0">
                <a:solidFill>
                  <a:schemeClr val="bg1"/>
                </a:solidFill>
                <a:latin typeface="Arial" panose="020B0604020202020204" pitchFamily="34" charset="0"/>
                <a:cs typeface="Arial" panose="020B0604020202020204" pitchFamily="34" charset="0"/>
              </a:rPr>
              <a:t>Data 102: Data, Inference, and Decisions</a:t>
            </a:r>
          </a:p>
        </p:txBody>
      </p:sp>
      <p:sp>
        <p:nvSpPr>
          <p:cNvPr id="3" name="TextBox 2">
            <a:extLst>
              <a:ext uri="{FF2B5EF4-FFF2-40B4-BE49-F238E27FC236}">
                <a16:creationId xmlns:a16="http://schemas.microsoft.com/office/drawing/2014/main" id="{963802D7-6C42-E146-ABAB-15ACF64DB188}"/>
              </a:ext>
            </a:extLst>
          </p:cNvPr>
          <p:cNvSpPr txBox="1"/>
          <p:nvPr/>
        </p:nvSpPr>
        <p:spPr>
          <a:xfrm>
            <a:off x="1476036" y="2783660"/>
            <a:ext cx="1390124" cy="400110"/>
          </a:xfrm>
          <a:prstGeom prst="rect">
            <a:avLst/>
          </a:prstGeom>
          <a:noFill/>
        </p:spPr>
        <p:txBody>
          <a:bodyPr wrap="none" rtlCol="0">
            <a:spAutoFit/>
          </a:bodyPr>
          <a:lstStyle/>
          <a:p>
            <a:r>
              <a:rPr lang="en-US" sz="2000" dirty="0">
                <a:solidFill>
                  <a:schemeClr val="bg1"/>
                </a:solidFill>
              </a:rPr>
              <a:t>Lecture 1</a:t>
            </a:r>
          </a:p>
        </p:txBody>
      </p:sp>
    </p:spTree>
    <p:extLst>
      <p:ext uri="{BB962C8B-B14F-4D97-AF65-F5344CB8AC3E}">
        <p14:creationId xmlns:p14="http://schemas.microsoft.com/office/powerpoint/2010/main" val="31591602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Title 1">
            <a:extLst>
              <a:ext uri="{FF2B5EF4-FFF2-40B4-BE49-F238E27FC236}">
                <a16:creationId xmlns:a16="http://schemas.microsoft.com/office/drawing/2014/main" id="{2DA84840-DD81-004E-B02B-A58966BD8B85}"/>
              </a:ext>
            </a:extLst>
          </p:cNvPr>
          <p:cNvSpPr>
            <a:spLocks noGrp="1" noChangeArrowheads="1"/>
          </p:cNvSpPr>
          <p:nvPr>
            <p:ph type="title"/>
          </p:nvPr>
        </p:nvSpPr>
        <p:spPr>
          <a:xfrm>
            <a:off x="1533525" y="180975"/>
            <a:ext cx="6172200" cy="857250"/>
          </a:xfrm>
        </p:spPr>
        <p:txBody>
          <a:bodyPr/>
          <a:lstStyle/>
          <a:p>
            <a:r>
              <a:rPr lang="en-US" altLang="en-US" sz="2700" dirty="0">
                <a:ea typeface="ＭＳ Ｐゴシック" panose="020B0600070205080204" pitchFamily="34" charset="-128"/>
              </a:rPr>
              <a:t>Perspectives on AI*</a:t>
            </a:r>
          </a:p>
        </p:txBody>
      </p:sp>
      <p:sp>
        <p:nvSpPr>
          <p:cNvPr id="8194" name="Content Placeholder 2">
            <a:extLst>
              <a:ext uri="{FF2B5EF4-FFF2-40B4-BE49-F238E27FC236}">
                <a16:creationId xmlns:a16="http://schemas.microsoft.com/office/drawing/2014/main" id="{04E4A42A-121A-FE4B-BDB3-A05846416D50}"/>
              </a:ext>
            </a:extLst>
          </p:cNvPr>
          <p:cNvSpPr>
            <a:spLocks noGrp="1" noChangeArrowheads="1"/>
          </p:cNvSpPr>
          <p:nvPr>
            <p:ph idx="1"/>
          </p:nvPr>
        </p:nvSpPr>
        <p:spPr>
          <a:xfrm>
            <a:off x="1466850" y="1266825"/>
            <a:ext cx="6172200" cy="3386138"/>
          </a:xfrm>
        </p:spPr>
        <p:txBody>
          <a:bodyPr/>
          <a:lstStyle/>
          <a:p>
            <a:pPr>
              <a:lnSpc>
                <a:spcPct val="90000"/>
              </a:lnSpc>
            </a:pPr>
            <a:r>
              <a:rPr lang="en-US" altLang="en-US" sz="1800" dirty="0">
                <a:ea typeface="ＭＳ Ｐゴシック" panose="020B0600070205080204" pitchFamily="34" charset="-128"/>
              </a:rPr>
              <a:t>The classical “human-imitative” aspiration</a:t>
            </a:r>
          </a:p>
          <a:p>
            <a:pPr>
              <a:lnSpc>
                <a:spcPct val="90000"/>
              </a:lnSpc>
            </a:pPr>
            <a:endParaRPr lang="en-US" altLang="en-US" sz="1800" dirty="0">
              <a:ea typeface="ＭＳ Ｐゴシック" panose="020B0600070205080204" pitchFamily="34" charset="-128"/>
            </a:endParaRPr>
          </a:p>
          <a:p>
            <a:pPr>
              <a:lnSpc>
                <a:spcPct val="90000"/>
              </a:lnSpc>
            </a:pPr>
            <a:endParaRPr lang="en-US" altLang="en-US" sz="1800" dirty="0">
              <a:ea typeface="ＭＳ Ｐゴシック" panose="020B0600070205080204" pitchFamily="34" charset="-128"/>
            </a:endParaRPr>
          </a:p>
          <a:p>
            <a:pPr>
              <a:lnSpc>
                <a:spcPct val="90000"/>
              </a:lnSpc>
            </a:pPr>
            <a:r>
              <a:rPr lang="en-US" altLang="en-US" sz="1800" dirty="0">
                <a:ea typeface="ＭＳ Ｐゴシック" panose="020B0600070205080204" pitchFamily="34" charset="-128"/>
              </a:rPr>
              <a:t>The “intelligence augmentation” (IA) perspective</a:t>
            </a:r>
          </a:p>
          <a:p>
            <a:pPr>
              <a:lnSpc>
                <a:spcPct val="90000"/>
              </a:lnSpc>
            </a:pPr>
            <a:endParaRPr lang="en-US" altLang="en-US" sz="1800" dirty="0">
              <a:ea typeface="ＭＳ Ｐゴシック" panose="020B0600070205080204" pitchFamily="34" charset="-128"/>
            </a:endParaRPr>
          </a:p>
          <a:p>
            <a:pPr>
              <a:lnSpc>
                <a:spcPct val="90000"/>
              </a:lnSpc>
            </a:pPr>
            <a:endParaRPr lang="en-US" altLang="en-US" sz="1800" dirty="0">
              <a:ea typeface="ＭＳ Ｐゴシック" panose="020B0600070205080204" pitchFamily="34" charset="-128"/>
            </a:endParaRPr>
          </a:p>
          <a:p>
            <a:pPr>
              <a:lnSpc>
                <a:spcPct val="90000"/>
              </a:lnSpc>
              <a:buFontTx/>
              <a:buNone/>
            </a:pPr>
            <a:endParaRPr lang="en-US" altLang="en-US" sz="1800" dirty="0">
              <a:ea typeface="ＭＳ Ｐゴシック" panose="020B0600070205080204" pitchFamily="34" charset="-128"/>
            </a:endParaRPr>
          </a:p>
          <a:p>
            <a:pPr>
              <a:lnSpc>
                <a:spcPct val="90000"/>
              </a:lnSpc>
            </a:pPr>
            <a:endParaRPr lang="en-US" altLang="en-US" dirty="0">
              <a:ea typeface="ＭＳ Ｐゴシック" panose="020B0600070205080204" pitchFamily="34" charset="-128"/>
            </a:endParaRPr>
          </a:p>
        </p:txBody>
      </p:sp>
      <p:pic>
        <p:nvPicPr>
          <p:cNvPr id="3" name="Picture 2">
            <a:extLst>
              <a:ext uri="{FF2B5EF4-FFF2-40B4-BE49-F238E27FC236}">
                <a16:creationId xmlns:a16="http://schemas.microsoft.com/office/drawing/2014/main" id="{4B8A64E5-A12C-BC4F-97BB-406112305E5E}"/>
              </a:ext>
            </a:extLst>
          </p:cNvPr>
          <p:cNvPicPr>
            <a:picLocks noChangeAspect="1"/>
          </p:cNvPicPr>
          <p:nvPr/>
        </p:nvPicPr>
        <p:blipFill>
          <a:blip r:embed="rId2"/>
          <a:stretch>
            <a:fillRect/>
          </a:stretch>
        </p:blipFill>
        <p:spPr>
          <a:xfrm>
            <a:off x="6894413" y="306443"/>
            <a:ext cx="1231205" cy="1146294"/>
          </a:xfrm>
          <a:prstGeom prst="rect">
            <a:avLst/>
          </a:prstGeom>
        </p:spPr>
      </p:pic>
      <p:pic>
        <p:nvPicPr>
          <p:cNvPr id="8" name="Picture 7">
            <a:extLst>
              <a:ext uri="{FF2B5EF4-FFF2-40B4-BE49-F238E27FC236}">
                <a16:creationId xmlns:a16="http://schemas.microsoft.com/office/drawing/2014/main" id="{C6A7FF98-D8B3-D840-8594-DE1C21FFB475}"/>
              </a:ext>
            </a:extLst>
          </p:cNvPr>
          <p:cNvPicPr>
            <a:picLocks noChangeAspect="1"/>
          </p:cNvPicPr>
          <p:nvPr/>
        </p:nvPicPr>
        <p:blipFill>
          <a:blip r:embed="rId3"/>
          <a:stretch>
            <a:fillRect/>
          </a:stretch>
        </p:blipFill>
        <p:spPr>
          <a:xfrm>
            <a:off x="7395765" y="1681337"/>
            <a:ext cx="973138" cy="1405644"/>
          </a:xfrm>
          <a:prstGeom prst="rect">
            <a:avLst/>
          </a:prstGeom>
        </p:spPr>
      </p:pic>
      <p:sp>
        <p:nvSpPr>
          <p:cNvPr id="6" name="TextBox 5">
            <a:extLst>
              <a:ext uri="{FF2B5EF4-FFF2-40B4-BE49-F238E27FC236}">
                <a16:creationId xmlns:a16="http://schemas.microsoft.com/office/drawing/2014/main" id="{DBA0CF6E-A3B8-3D43-8BEF-E4E57828955D}"/>
              </a:ext>
            </a:extLst>
          </p:cNvPr>
          <p:cNvSpPr txBox="1"/>
          <p:nvPr/>
        </p:nvSpPr>
        <p:spPr>
          <a:xfrm>
            <a:off x="980282" y="3811349"/>
            <a:ext cx="6303777" cy="584775"/>
          </a:xfrm>
          <a:prstGeom prst="rect">
            <a:avLst/>
          </a:prstGeom>
          <a:noFill/>
        </p:spPr>
        <p:txBody>
          <a:bodyPr wrap="none" rtlCol="0">
            <a:spAutoFit/>
          </a:bodyPr>
          <a:lstStyle/>
          <a:p>
            <a:r>
              <a:rPr lang="en-US" sz="1600" dirty="0"/>
              <a:t>*M. I. Jordan, Artificial Intelligence: The Revolution Hasn’t </a:t>
            </a:r>
          </a:p>
          <a:p>
            <a:r>
              <a:rPr lang="en-US" sz="1600" dirty="0"/>
              <a:t>Happened Yet, </a:t>
            </a:r>
            <a:r>
              <a:rPr lang="en-US" sz="1600" i="1" dirty="0"/>
              <a:t>Medium</a:t>
            </a:r>
            <a:r>
              <a:rPr lang="en-US" sz="1600" dirty="0"/>
              <a:t>, 2019</a:t>
            </a:r>
          </a:p>
        </p:txBody>
      </p:sp>
    </p:spTree>
    <p:extLst>
      <p:ext uri="{BB962C8B-B14F-4D97-AF65-F5344CB8AC3E}">
        <p14:creationId xmlns:p14="http://schemas.microsoft.com/office/powerpoint/2010/main" val="25120073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Title 1">
            <a:extLst>
              <a:ext uri="{FF2B5EF4-FFF2-40B4-BE49-F238E27FC236}">
                <a16:creationId xmlns:a16="http://schemas.microsoft.com/office/drawing/2014/main" id="{2DA84840-DD81-004E-B02B-A58966BD8B85}"/>
              </a:ext>
            </a:extLst>
          </p:cNvPr>
          <p:cNvSpPr>
            <a:spLocks noGrp="1" noChangeArrowheads="1"/>
          </p:cNvSpPr>
          <p:nvPr>
            <p:ph type="title"/>
          </p:nvPr>
        </p:nvSpPr>
        <p:spPr>
          <a:xfrm>
            <a:off x="1533525" y="180975"/>
            <a:ext cx="6172200" cy="857250"/>
          </a:xfrm>
        </p:spPr>
        <p:txBody>
          <a:bodyPr/>
          <a:lstStyle/>
          <a:p>
            <a:r>
              <a:rPr lang="en-US" altLang="en-US" sz="2700" dirty="0">
                <a:ea typeface="ＭＳ Ｐゴシック" panose="020B0600070205080204" pitchFamily="34" charset="-128"/>
              </a:rPr>
              <a:t>Perspectives on AI*</a:t>
            </a:r>
          </a:p>
        </p:txBody>
      </p:sp>
      <p:sp>
        <p:nvSpPr>
          <p:cNvPr id="8194" name="Content Placeholder 2">
            <a:extLst>
              <a:ext uri="{FF2B5EF4-FFF2-40B4-BE49-F238E27FC236}">
                <a16:creationId xmlns:a16="http://schemas.microsoft.com/office/drawing/2014/main" id="{04E4A42A-121A-FE4B-BDB3-A05846416D50}"/>
              </a:ext>
            </a:extLst>
          </p:cNvPr>
          <p:cNvSpPr>
            <a:spLocks noGrp="1" noChangeArrowheads="1"/>
          </p:cNvSpPr>
          <p:nvPr>
            <p:ph idx="1"/>
          </p:nvPr>
        </p:nvSpPr>
        <p:spPr>
          <a:xfrm>
            <a:off x="1466850" y="1266825"/>
            <a:ext cx="6172200" cy="3386138"/>
          </a:xfrm>
        </p:spPr>
        <p:txBody>
          <a:bodyPr/>
          <a:lstStyle/>
          <a:p>
            <a:pPr>
              <a:lnSpc>
                <a:spcPct val="90000"/>
              </a:lnSpc>
            </a:pPr>
            <a:r>
              <a:rPr lang="en-US" altLang="en-US" sz="1800" dirty="0">
                <a:ea typeface="ＭＳ Ｐゴシック" panose="020B0600070205080204" pitchFamily="34" charset="-128"/>
              </a:rPr>
              <a:t>The classical “human-imitative” aspiration</a:t>
            </a:r>
          </a:p>
          <a:p>
            <a:pPr>
              <a:lnSpc>
                <a:spcPct val="90000"/>
              </a:lnSpc>
            </a:pPr>
            <a:endParaRPr lang="en-US" altLang="en-US" sz="1800" dirty="0">
              <a:ea typeface="ＭＳ Ｐゴシック" panose="020B0600070205080204" pitchFamily="34" charset="-128"/>
            </a:endParaRPr>
          </a:p>
          <a:p>
            <a:pPr>
              <a:lnSpc>
                <a:spcPct val="90000"/>
              </a:lnSpc>
            </a:pPr>
            <a:endParaRPr lang="en-US" altLang="en-US" sz="1800" dirty="0">
              <a:ea typeface="ＭＳ Ｐゴシック" panose="020B0600070205080204" pitchFamily="34" charset="-128"/>
            </a:endParaRPr>
          </a:p>
          <a:p>
            <a:pPr>
              <a:lnSpc>
                <a:spcPct val="90000"/>
              </a:lnSpc>
            </a:pPr>
            <a:r>
              <a:rPr lang="en-US" altLang="en-US" sz="1800" dirty="0">
                <a:ea typeface="ＭＳ Ｐゴシック" panose="020B0600070205080204" pitchFamily="34" charset="-128"/>
              </a:rPr>
              <a:t>The “intelligence augmentation” (IA) perspective</a:t>
            </a:r>
          </a:p>
          <a:p>
            <a:pPr>
              <a:lnSpc>
                <a:spcPct val="90000"/>
              </a:lnSpc>
            </a:pPr>
            <a:endParaRPr lang="en-US" altLang="en-US" sz="1800" dirty="0">
              <a:ea typeface="ＭＳ Ｐゴシック" panose="020B0600070205080204" pitchFamily="34" charset="-128"/>
            </a:endParaRPr>
          </a:p>
          <a:p>
            <a:pPr>
              <a:lnSpc>
                <a:spcPct val="90000"/>
              </a:lnSpc>
            </a:pPr>
            <a:endParaRPr lang="en-US" altLang="en-US" sz="1800" dirty="0">
              <a:ea typeface="ＭＳ Ｐゴシック" panose="020B0600070205080204" pitchFamily="34" charset="-128"/>
            </a:endParaRPr>
          </a:p>
          <a:p>
            <a:pPr>
              <a:lnSpc>
                <a:spcPct val="90000"/>
              </a:lnSpc>
            </a:pPr>
            <a:r>
              <a:rPr lang="en-US" altLang="en-US" sz="1800" dirty="0">
                <a:ea typeface="ＭＳ Ｐゴシック" panose="020B0600070205080204" pitchFamily="34" charset="-128"/>
              </a:rPr>
              <a:t>The “intelligent infrastructure” (II) perspective</a:t>
            </a:r>
          </a:p>
          <a:p>
            <a:pPr>
              <a:lnSpc>
                <a:spcPct val="90000"/>
              </a:lnSpc>
              <a:buFontTx/>
              <a:buNone/>
            </a:pPr>
            <a:endParaRPr lang="en-US" altLang="en-US" sz="1800" dirty="0">
              <a:ea typeface="ＭＳ Ｐゴシック" panose="020B0600070205080204" pitchFamily="34" charset="-128"/>
            </a:endParaRPr>
          </a:p>
          <a:p>
            <a:pPr>
              <a:lnSpc>
                <a:spcPct val="90000"/>
              </a:lnSpc>
            </a:pPr>
            <a:endParaRPr lang="en-US" altLang="en-US" dirty="0">
              <a:ea typeface="ＭＳ Ｐゴシック" panose="020B0600070205080204" pitchFamily="34" charset="-128"/>
            </a:endParaRPr>
          </a:p>
        </p:txBody>
      </p:sp>
      <p:pic>
        <p:nvPicPr>
          <p:cNvPr id="3" name="Picture 2">
            <a:extLst>
              <a:ext uri="{FF2B5EF4-FFF2-40B4-BE49-F238E27FC236}">
                <a16:creationId xmlns:a16="http://schemas.microsoft.com/office/drawing/2014/main" id="{4B8A64E5-A12C-BC4F-97BB-406112305E5E}"/>
              </a:ext>
            </a:extLst>
          </p:cNvPr>
          <p:cNvPicPr>
            <a:picLocks noChangeAspect="1"/>
          </p:cNvPicPr>
          <p:nvPr/>
        </p:nvPicPr>
        <p:blipFill>
          <a:blip r:embed="rId2"/>
          <a:stretch>
            <a:fillRect/>
          </a:stretch>
        </p:blipFill>
        <p:spPr>
          <a:xfrm>
            <a:off x="6894413" y="306443"/>
            <a:ext cx="1231205" cy="1146294"/>
          </a:xfrm>
          <a:prstGeom prst="rect">
            <a:avLst/>
          </a:prstGeom>
        </p:spPr>
      </p:pic>
      <p:pic>
        <p:nvPicPr>
          <p:cNvPr id="8" name="Picture 7">
            <a:extLst>
              <a:ext uri="{FF2B5EF4-FFF2-40B4-BE49-F238E27FC236}">
                <a16:creationId xmlns:a16="http://schemas.microsoft.com/office/drawing/2014/main" id="{C6A7FF98-D8B3-D840-8594-DE1C21FFB475}"/>
              </a:ext>
            </a:extLst>
          </p:cNvPr>
          <p:cNvPicPr>
            <a:picLocks noChangeAspect="1"/>
          </p:cNvPicPr>
          <p:nvPr/>
        </p:nvPicPr>
        <p:blipFill>
          <a:blip r:embed="rId3"/>
          <a:stretch>
            <a:fillRect/>
          </a:stretch>
        </p:blipFill>
        <p:spPr>
          <a:xfrm>
            <a:off x="7395765" y="1681337"/>
            <a:ext cx="973138" cy="1405644"/>
          </a:xfrm>
          <a:prstGeom prst="rect">
            <a:avLst/>
          </a:prstGeom>
        </p:spPr>
      </p:pic>
      <p:sp>
        <p:nvSpPr>
          <p:cNvPr id="6" name="TextBox 5">
            <a:extLst>
              <a:ext uri="{FF2B5EF4-FFF2-40B4-BE49-F238E27FC236}">
                <a16:creationId xmlns:a16="http://schemas.microsoft.com/office/drawing/2014/main" id="{DBA0CF6E-A3B8-3D43-8BEF-E4E57828955D}"/>
              </a:ext>
            </a:extLst>
          </p:cNvPr>
          <p:cNvSpPr txBox="1"/>
          <p:nvPr/>
        </p:nvSpPr>
        <p:spPr>
          <a:xfrm>
            <a:off x="980282" y="3811349"/>
            <a:ext cx="6303777" cy="584775"/>
          </a:xfrm>
          <a:prstGeom prst="rect">
            <a:avLst/>
          </a:prstGeom>
          <a:noFill/>
        </p:spPr>
        <p:txBody>
          <a:bodyPr wrap="none" rtlCol="0">
            <a:spAutoFit/>
          </a:bodyPr>
          <a:lstStyle/>
          <a:p>
            <a:r>
              <a:rPr lang="en-US" sz="1600" dirty="0"/>
              <a:t>*M. I. Jordan, Artificial Intelligence: The Revolution Hasn’t </a:t>
            </a:r>
          </a:p>
          <a:p>
            <a:r>
              <a:rPr lang="en-US" sz="1600" dirty="0"/>
              <a:t>Happened Yet, </a:t>
            </a:r>
            <a:r>
              <a:rPr lang="en-US" sz="1600" i="1" dirty="0"/>
              <a:t>Medium</a:t>
            </a:r>
            <a:r>
              <a:rPr lang="en-US" sz="1600" dirty="0"/>
              <a:t>, 2019</a:t>
            </a:r>
          </a:p>
        </p:txBody>
      </p:sp>
    </p:spTree>
    <p:extLst>
      <p:ext uri="{BB962C8B-B14F-4D97-AF65-F5344CB8AC3E}">
        <p14:creationId xmlns:p14="http://schemas.microsoft.com/office/powerpoint/2010/main" val="9014848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Title 1">
            <a:extLst>
              <a:ext uri="{FF2B5EF4-FFF2-40B4-BE49-F238E27FC236}">
                <a16:creationId xmlns:a16="http://schemas.microsoft.com/office/drawing/2014/main" id="{2DA84840-DD81-004E-B02B-A58966BD8B85}"/>
              </a:ext>
            </a:extLst>
          </p:cNvPr>
          <p:cNvSpPr>
            <a:spLocks noGrp="1" noChangeArrowheads="1"/>
          </p:cNvSpPr>
          <p:nvPr>
            <p:ph type="title"/>
          </p:nvPr>
        </p:nvSpPr>
        <p:spPr>
          <a:xfrm>
            <a:off x="1027688" y="180975"/>
            <a:ext cx="7218095" cy="857250"/>
          </a:xfrm>
        </p:spPr>
        <p:txBody>
          <a:bodyPr>
            <a:normAutofit/>
          </a:bodyPr>
          <a:lstStyle/>
          <a:p>
            <a:r>
              <a:rPr lang="en-US" altLang="en-US" sz="2700" dirty="0">
                <a:ea typeface="ＭＳ Ｐゴシック" panose="020B0600070205080204" pitchFamily="34" charset="-128"/>
              </a:rPr>
              <a:t>Pattern Recognition</a:t>
            </a:r>
          </a:p>
        </p:txBody>
      </p:sp>
      <p:sp>
        <p:nvSpPr>
          <p:cNvPr id="8194" name="Content Placeholder 2">
            <a:extLst>
              <a:ext uri="{FF2B5EF4-FFF2-40B4-BE49-F238E27FC236}">
                <a16:creationId xmlns:a16="http://schemas.microsoft.com/office/drawing/2014/main" id="{04E4A42A-121A-FE4B-BDB3-A05846416D50}"/>
              </a:ext>
            </a:extLst>
          </p:cNvPr>
          <p:cNvSpPr>
            <a:spLocks noGrp="1" noChangeArrowheads="1"/>
          </p:cNvSpPr>
          <p:nvPr>
            <p:ph idx="1"/>
          </p:nvPr>
        </p:nvSpPr>
        <p:spPr>
          <a:xfrm>
            <a:off x="1466849" y="1250641"/>
            <a:ext cx="6471437" cy="3062414"/>
          </a:xfrm>
        </p:spPr>
        <p:txBody>
          <a:bodyPr>
            <a:normAutofit/>
          </a:bodyPr>
          <a:lstStyle/>
          <a:p>
            <a:pPr>
              <a:lnSpc>
                <a:spcPct val="90000"/>
              </a:lnSpc>
            </a:pPr>
            <a:r>
              <a:rPr lang="en-US" altLang="en-US" sz="1800" dirty="0">
                <a:ea typeface="ＭＳ Ｐゴシック" panose="020B0600070205080204" pitchFamily="34" charset="-128"/>
              </a:rPr>
              <a:t>The third generation of Machine Learning has focused on supervised learning (aka, </a:t>
            </a:r>
            <a:r>
              <a:rPr lang="en-US" altLang="en-US" sz="1800" dirty="0">
                <a:solidFill>
                  <a:schemeClr val="accent3"/>
                </a:solidFill>
                <a:ea typeface="ＭＳ Ｐゴシック" panose="020B0600070205080204" pitchFamily="34" charset="-128"/>
              </a:rPr>
              <a:t>classification</a:t>
            </a:r>
            <a:r>
              <a:rPr lang="en-US" altLang="en-US" sz="1800" dirty="0">
                <a:ea typeface="ＭＳ Ｐゴシック" panose="020B0600070205080204" pitchFamily="34" charset="-128"/>
              </a:rPr>
              <a:t> and </a:t>
            </a:r>
            <a:r>
              <a:rPr lang="en-US" altLang="en-US" sz="1800" dirty="0">
                <a:solidFill>
                  <a:schemeClr val="accent3"/>
                </a:solidFill>
                <a:ea typeface="ＭＳ Ｐゴシック" panose="020B0600070205080204" pitchFamily="34" charset="-128"/>
              </a:rPr>
              <a:t>regression</a:t>
            </a:r>
            <a:r>
              <a:rPr lang="en-US" altLang="en-US" sz="1800" dirty="0">
                <a:ea typeface="ＭＳ Ｐゴシック" panose="020B0600070205080204" pitchFamily="34" charset="-128"/>
              </a:rPr>
              <a:t>)</a:t>
            </a:r>
          </a:p>
          <a:p>
            <a:pPr lvl="1">
              <a:lnSpc>
                <a:spcPct val="90000"/>
              </a:lnSpc>
            </a:pPr>
            <a:r>
              <a:rPr lang="en-US" altLang="en-US" sz="1400" dirty="0">
                <a:ea typeface="ＭＳ Ｐゴシック" panose="020B0600070205080204" pitchFamily="34" charset="-128"/>
              </a:rPr>
              <a:t>labeled training data are used to train huge neural networks, via some form of gradient descent</a:t>
            </a:r>
          </a:p>
          <a:p>
            <a:pPr lvl="1">
              <a:lnSpc>
                <a:spcPct val="90000"/>
              </a:lnSpc>
            </a:pPr>
            <a:r>
              <a:rPr lang="en-US" altLang="en-US" sz="1400" dirty="0">
                <a:ea typeface="ＭＳ Ｐゴシック" panose="020B0600070205080204" pitchFamily="34" charset="-128"/>
              </a:rPr>
              <a:t>this has traditionally been called </a:t>
            </a:r>
            <a:r>
              <a:rPr lang="en-US" altLang="en-US" sz="1400" dirty="0">
                <a:solidFill>
                  <a:schemeClr val="accent3"/>
                </a:solidFill>
                <a:ea typeface="ＭＳ Ｐゴシック" panose="020B0600070205080204" pitchFamily="34" charset="-128"/>
              </a:rPr>
              <a:t>pattern recognition</a:t>
            </a:r>
            <a:endParaRPr lang="en-US" altLang="en-US" sz="1400" dirty="0">
              <a:ea typeface="ＭＳ Ｐゴシック" panose="020B0600070205080204" pitchFamily="34" charset="-128"/>
            </a:endParaRPr>
          </a:p>
          <a:p>
            <a:pPr>
              <a:lnSpc>
                <a:spcPct val="90000"/>
              </a:lnSpc>
            </a:pPr>
            <a:r>
              <a:rPr lang="en-US" altLang="en-US" sz="1800" dirty="0">
                <a:ea typeface="ＭＳ Ｐゴシック" panose="020B0600070205080204" pitchFamily="34" charset="-128"/>
              </a:rPr>
              <a:t>This has been a major success, yielding human-level performance in speech recognition and computer vision</a:t>
            </a:r>
          </a:p>
          <a:p>
            <a:pPr lvl="1">
              <a:lnSpc>
                <a:spcPct val="90000"/>
              </a:lnSpc>
            </a:pPr>
            <a:r>
              <a:rPr lang="en-US" altLang="en-US" sz="1400" dirty="0">
                <a:ea typeface="ＭＳ Ｐゴシック" panose="020B0600070205080204" pitchFamily="34" charset="-128"/>
              </a:rPr>
              <a:t>and has yielded super-human-level performance in some tasks</a:t>
            </a:r>
          </a:p>
          <a:p>
            <a:pPr>
              <a:lnSpc>
                <a:spcPct val="90000"/>
              </a:lnSpc>
            </a:pPr>
            <a:r>
              <a:rPr lang="en-US" altLang="en-US" sz="1800" dirty="0">
                <a:ea typeface="ＭＳ Ｐゴシック" panose="020B0600070205080204" pitchFamily="34" charset="-128"/>
              </a:rPr>
              <a:t>Pattern recognition has become a commodity</a:t>
            </a:r>
          </a:p>
          <a:p>
            <a:pPr lvl="1">
              <a:lnSpc>
                <a:spcPct val="90000"/>
              </a:lnSpc>
            </a:pPr>
            <a:r>
              <a:rPr lang="en-US" altLang="en-US" sz="1400" dirty="0">
                <a:ea typeface="ＭＳ Ｐゴシック" panose="020B0600070205080204" pitchFamily="34" charset="-128"/>
              </a:rPr>
              <a:t>companies are springing up worldwide to hire humans to provide labels for all kinds of data, transferring some aspects of human pattern recognition skill to computers</a:t>
            </a:r>
          </a:p>
          <a:p>
            <a:pPr>
              <a:lnSpc>
                <a:spcPct val="90000"/>
              </a:lnSpc>
              <a:buFontTx/>
              <a:buNone/>
            </a:pPr>
            <a:endParaRPr lang="en-US" altLang="en-US" sz="1800" dirty="0">
              <a:ea typeface="ＭＳ Ｐゴシック" panose="020B0600070205080204" pitchFamily="34" charset="-128"/>
            </a:endParaRPr>
          </a:p>
          <a:p>
            <a:pPr>
              <a:lnSpc>
                <a:spcPct val="90000"/>
              </a:lnSpc>
            </a:pPr>
            <a:endParaRPr lang="en-US" altLang="en-US" dirty="0">
              <a:ea typeface="ＭＳ Ｐゴシック" panose="020B0600070205080204" pitchFamily="34" charset="-128"/>
            </a:endParaRPr>
          </a:p>
        </p:txBody>
      </p:sp>
    </p:spTree>
    <p:extLst>
      <p:ext uri="{BB962C8B-B14F-4D97-AF65-F5344CB8AC3E}">
        <p14:creationId xmlns:p14="http://schemas.microsoft.com/office/powerpoint/2010/main" val="25792015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Title 1">
            <a:extLst>
              <a:ext uri="{FF2B5EF4-FFF2-40B4-BE49-F238E27FC236}">
                <a16:creationId xmlns:a16="http://schemas.microsoft.com/office/drawing/2014/main" id="{2DA84840-DD81-004E-B02B-A58966BD8B85}"/>
              </a:ext>
            </a:extLst>
          </p:cNvPr>
          <p:cNvSpPr>
            <a:spLocks noGrp="1" noChangeArrowheads="1"/>
          </p:cNvSpPr>
          <p:nvPr>
            <p:ph type="title"/>
          </p:nvPr>
        </p:nvSpPr>
        <p:spPr>
          <a:xfrm>
            <a:off x="1027688" y="180975"/>
            <a:ext cx="7218095" cy="857250"/>
          </a:xfrm>
        </p:spPr>
        <p:txBody>
          <a:bodyPr>
            <a:normAutofit/>
          </a:bodyPr>
          <a:lstStyle/>
          <a:p>
            <a:r>
              <a:rPr lang="en-US" altLang="en-US" sz="2700" dirty="0">
                <a:ea typeface="ＭＳ Ｐゴシック" panose="020B0600070205080204" pitchFamily="34" charset="-128"/>
              </a:rPr>
              <a:t>Decision Making</a:t>
            </a:r>
          </a:p>
        </p:txBody>
      </p:sp>
      <p:sp>
        <p:nvSpPr>
          <p:cNvPr id="8194" name="Content Placeholder 2">
            <a:extLst>
              <a:ext uri="{FF2B5EF4-FFF2-40B4-BE49-F238E27FC236}">
                <a16:creationId xmlns:a16="http://schemas.microsoft.com/office/drawing/2014/main" id="{04E4A42A-121A-FE4B-BDB3-A05846416D50}"/>
              </a:ext>
            </a:extLst>
          </p:cNvPr>
          <p:cNvSpPr>
            <a:spLocks noGrp="1" noChangeArrowheads="1"/>
          </p:cNvSpPr>
          <p:nvPr>
            <p:ph idx="1"/>
          </p:nvPr>
        </p:nvSpPr>
        <p:spPr>
          <a:xfrm>
            <a:off x="1466849" y="1250641"/>
            <a:ext cx="6471437" cy="3062414"/>
          </a:xfrm>
        </p:spPr>
        <p:txBody>
          <a:bodyPr>
            <a:normAutofit/>
          </a:bodyPr>
          <a:lstStyle/>
          <a:p>
            <a:pPr>
              <a:lnSpc>
                <a:spcPct val="90000"/>
              </a:lnSpc>
            </a:pPr>
            <a:r>
              <a:rPr lang="en-US" altLang="en-US" sz="1800" dirty="0">
                <a:ea typeface="ＭＳ Ｐゴシック" panose="020B0600070205080204" pitchFamily="34" charset="-128"/>
              </a:rPr>
              <a:t>Is pattern recognition (or classification/regression) all there is?</a:t>
            </a:r>
          </a:p>
          <a:p>
            <a:pPr>
              <a:lnSpc>
                <a:spcPct val="90000"/>
              </a:lnSpc>
            </a:pPr>
            <a:r>
              <a:rPr lang="en-US" altLang="en-US" sz="1800" dirty="0">
                <a:ea typeface="ＭＳ Ｐゴシック" panose="020B0600070205080204" pitchFamily="34" charset="-128"/>
              </a:rPr>
              <a:t>The overall goal of a learning system is generally to make a decision of some kind</a:t>
            </a:r>
          </a:p>
          <a:p>
            <a:pPr>
              <a:lnSpc>
                <a:spcPct val="90000"/>
              </a:lnSpc>
            </a:pPr>
            <a:r>
              <a:rPr lang="en-US" altLang="en-US" sz="1800" dirty="0">
                <a:ea typeface="ＭＳ Ｐゴシック" panose="020B0600070205080204" pitchFamily="34" charset="-128"/>
              </a:rPr>
              <a:t>Is decision making merely a matter of setting an appropriate threshold on the output of a neural network, if the training data is good enough?</a:t>
            </a:r>
          </a:p>
          <a:p>
            <a:pPr>
              <a:lnSpc>
                <a:spcPct val="90000"/>
              </a:lnSpc>
            </a:pPr>
            <a:endParaRPr lang="en-US" altLang="en-US" sz="1800" dirty="0">
              <a:ea typeface="ＭＳ Ｐゴシック" panose="020B0600070205080204" pitchFamily="34" charset="-128"/>
            </a:endParaRPr>
          </a:p>
          <a:p>
            <a:pPr>
              <a:lnSpc>
                <a:spcPct val="90000"/>
              </a:lnSpc>
            </a:pPr>
            <a:r>
              <a:rPr lang="en-US" altLang="en-US" sz="1800" dirty="0">
                <a:ea typeface="ＭＳ Ｐゴシック" panose="020B0600070205080204" pitchFamily="34" charset="-128"/>
              </a:rPr>
              <a:t>Let’s do a thought experiment</a:t>
            </a:r>
          </a:p>
          <a:p>
            <a:pPr>
              <a:lnSpc>
                <a:spcPct val="90000"/>
              </a:lnSpc>
            </a:pPr>
            <a:endParaRPr lang="en-US" altLang="en-US" sz="1800" dirty="0">
              <a:ea typeface="ＭＳ Ｐゴシック" panose="020B0600070205080204" pitchFamily="34" charset="-128"/>
            </a:endParaRPr>
          </a:p>
          <a:p>
            <a:pPr>
              <a:lnSpc>
                <a:spcPct val="90000"/>
              </a:lnSpc>
              <a:buFontTx/>
              <a:buNone/>
            </a:pPr>
            <a:endParaRPr lang="en-US" altLang="en-US" sz="1800" dirty="0">
              <a:ea typeface="ＭＳ Ｐゴシック" panose="020B0600070205080204" pitchFamily="34" charset="-128"/>
            </a:endParaRPr>
          </a:p>
          <a:p>
            <a:pPr>
              <a:lnSpc>
                <a:spcPct val="90000"/>
              </a:lnSpc>
            </a:pPr>
            <a:endParaRPr lang="en-US" altLang="en-US" dirty="0">
              <a:ea typeface="ＭＳ Ｐゴシック" panose="020B0600070205080204" pitchFamily="34" charset="-128"/>
            </a:endParaRPr>
          </a:p>
        </p:txBody>
      </p:sp>
    </p:spTree>
    <p:extLst>
      <p:ext uri="{BB962C8B-B14F-4D97-AF65-F5344CB8AC3E}">
        <p14:creationId xmlns:p14="http://schemas.microsoft.com/office/powerpoint/2010/main" val="30246106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Title 1">
            <a:extLst>
              <a:ext uri="{FF2B5EF4-FFF2-40B4-BE49-F238E27FC236}">
                <a16:creationId xmlns:a16="http://schemas.microsoft.com/office/drawing/2014/main" id="{2DA84840-DD81-004E-B02B-A58966BD8B85}"/>
              </a:ext>
            </a:extLst>
          </p:cNvPr>
          <p:cNvSpPr>
            <a:spLocks noGrp="1" noChangeArrowheads="1"/>
          </p:cNvSpPr>
          <p:nvPr>
            <p:ph type="title"/>
          </p:nvPr>
        </p:nvSpPr>
        <p:spPr>
          <a:xfrm>
            <a:off x="1533525" y="180975"/>
            <a:ext cx="6172200" cy="857250"/>
          </a:xfrm>
        </p:spPr>
        <p:txBody>
          <a:bodyPr/>
          <a:lstStyle/>
          <a:p>
            <a:r>
              <a:rPr lang="en-US" altLang="en-US" sz="2700" dirty="0">
                <a:ea typeface="ＭＳ Ｐゴシック" panose="020B0600070205080204" pitchFamily="34" charset="-128"/>
              </a:rPr>
              <a:t>A Visit to the Doctor’s Office</a:t>
            </a:r>
          </a:p>
        </p:txBody>
      </p:sp>
      <p:sp>
        <p:nvSpPr>
          <p:cNvPr id="8194" name="Content Placeholder 2">
            <a:extLst>
              <a:ext uri="{FF2B5EF4-FFF2-40B4-BE49-F238E27FC236}">
                <a16:creationId xmlns:a16="http://schemas.microsoft.com/office/drawing/2014/main" id="{04E4A42A-121A-FE4B-BDB3-A05846416D50}"/>
              </a:ext>
            </a:extLst>
          </p:cNvPr>
          <p:cNvSpPr>
            <a:spLocks noGrp="1" noChangeArrowheads="1"/>
          </p:cNvSpPr>
          <p:nvPr>
            <p:ph idx="1"/>
          </p:nvPr>
        </p:nvSpPr>
        <p:spPr>
          <a:xfrm>
            <a:off x="1466849" y="1250640"/>
            <a:ext cx="6471437" cy="3353727"/>
          </a:xfrm>
        </p:spPr>
        <p:txBody>
          <a:bodyPr>
            <a:normAutofit/>
          </a:bodyPr>
          <a:lstStyle/>
          <a:p>
            <a:pPr>
              <a:lnSpc>
                <a:spcPct val="90000"/>
              </a:lnSpc>
            </a:pPr>
            <a:r>
              <a:rPr lang="en-US" altLang="en-US" sz="1800" dirty="0">
                <a:ea typeface="ＭＳ Ｐゴシック" panose="020B0600070205080204" pitchFamily="34" charset="-128"/>
              </a:rPr>
              <a:t>Consider a medical checkup in the not-too-distant future, where the doctor measures thousands of physiological variables and even obtains your genome</a:t>
            </a:r>
          </a:p>
          <a:p>
            <a:pPr>
              <a:lnSpc>
                <a:spcPct val="90000"/>
              </a:lnSpc>
            </a:pPr>
            <a:r>
              <a:rPr lang="en-US" altLang="en-US" sz="1800" dirty="0">
                <a:ea typeface="ＭＳ Ｐゴシック" panose="020B0600070205080204" pitchFamily="34" charset="-128"/>
              </a:rPr>
              <a:t>This massive data vector is then input to a massive neural network, which has been trained to predict disease</a:t>
            </a:r>
          </a:p>
          <a:p>
            <a:pPr>
              <a:lnSpc>
                <a:spcPct val="90000"/>
              </a:lnSpc>
            </a:pPr>
            <a:r>
              <a:rPr lang="en-US" altLang="en-US" sz="1800" dirty="0">
                <a:ea typeface="ＭＳ Ｐゴシック" panose="020B0600070205080204" pitchFamily="34" charset="-128"/>
              </a:rPr>
              <a:t>Suppose that one of the outputs has been trained to predict kidney failure, with a value over 0.7 suggesting an imminent failure</a:t>
            </a:r>
          </a:p>
          <a:p>
            <a:pPr>
              <a:lnSpc>
                <a:spcPct val="90000"/>
              </a:lnSpc>
            </a:pPr>
            <a:r>
              <a:rPr lang="en-US" altLang="en-US" sz="1800" dirty="0">
                <a:ea typeface="ＭＳ Ｐゴシック" panose="020B0600070205080204" pitchFamily="34" charset="-128"/>
              </a:rPr>
              <a:t>Your value is 0.701</a:t>
            </a:r>
          </a:p>
          <a:p>
            <a:pPr>
              <a:lnSpc>
                <a:spcPct val="90000"/>
              </a:lnSpc>
            </a:pPr>
            <a:r>
              <a:rPr lang="en-US" altLang="en-US" sz="1800" dirty="0">
                <a:ea typeface="ＭＳ Ｐゴシック" panose="020B0600070205080204" pitchFamily="34" charset="-128"/>
              </a:rPr>
              <a:t>The neural network has “decided” that you’re in trouble-–what do you actually do?</a:t>
            </a:r>
          </a:p>
          <a:p>
            <a:pPr>
              <a:lnSpc>
                <a:spcPct val="90000"/>
              </a:lnSpc>
              <a:buFontTx/>
              <a:buNone/>
            </a:pPr>
            <a:endParaRPr lang="en-US" altLang="en-US" sz="1800" dirty="0">
              <a:ea typeface="ＭＳ Ｐゴシック" panose="020B0600070205080204" pitchFamily="34" charset="-128"/>
            </a:endParaRPr>
          </a:p>
          <a:p>
            <a:pPr>
              <a:lnSpc>
                <a:spcPct val="90000"/>
              </a:lnSpc>
            </a:pPr>
            <a:endParaRPr lang="en-US" altLang="en-US" dirty="0">
              <a:ea typeface="ＭＳ Ｐゴシック" panose="020B0600070205080204" pitchFamily="34" charset="-128"/>
            </a:endParaRPr>
          </a:p>
        </p:txBody>
      </p:sp>
    </p:spTree>
    <p:extLst>
      <p:ext uri="{BB962C8B-B14F-4D97-AF65-F5344CB8AC3E}">
        <p14:creationId xmlns:p14="http://schemas.microsoft.com/office/powerpoint/2010/main" val="40621323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Title 1">
            <a:extLst>
              <a:ext uri="{FF2B5EF4-FFF2-40B4-BE49-F238E27FC236}">
                <a16:creationId xmlns:a16="http://schemas.microsoft.com/office/drawing/2014/main" id="{2DA84840-DD81-004E-B02B-A58966BD8B85}"/>
              </a:ext>
            </a:extLst>
          </p:cNvPr>
          <p:cNvSpPr>
            <a:spLocks noGrp="1" noChangeArrowheads="1"/>
          </p:cNvSpPr>
          <p:nvPr>
            <p:ph type="title"/>
          </p:nvPr>
        </p:nvSpPr>
        <p:spPr>
          <a:xfrm>
            <a:off x="1533525" y="180975"/>
            <a:ext cx="6172200" cy="857250"/>
          </a:xfrm>
        </p:spPr>
        <p:txBody>
          <a:bodyPr/>
          <a:lstStyle/>
          <a:p>
            <a:r>
              <a:rPr lang="en-US" altLang="en-US" sz="2700" dirty="0">
                <a:ea typeface="ＭＳ Ｐゴシック" panose="020B0600070205080204" pitchFamily="34" charset="-128"/>
              </a:rPr>
              <a:t>A Visit to the Doctor’s Office</a:t>
            </a:r>
          </a:p>
        </p:txBody>
      </p:sp>
      <p:sp>
        <p:nvSpPr>
          <p:cNvPr id="8194" name="Content Placeholder 2">
            <a:extLst>
              <a:ext uri="{FF2B5EF4-FFF2-40B4-BE49-F238E27FC236}">
                <a16:creationId xmlns:a16="http://schemas.microsoft.com/office/drawing/2014/main" id="{04E4A42A-121A-FE4B-BDB3-A05846416D50}"/>
              </a:ext>
            </a:extLst>
          </p:cNvPr>
          <p:cNvSpPr>
            <a:spLocks noGrp="1" noChangeArrowheads="1"/>
          </p:cNvSpPr>
          <p:nvPr>
            <p:ph idx="1"/>
          </p:nvPr>
        </p:nvSpPr>
        <p:spPr>
          <a:xfrm>
            <a:off x="1466849" y="1113076"/>
            <a:ext cx="6528082" cy="3467016"/>
          </a:xfrm>
        </p:spPr>
        <p:txBody>
          <a:bodyPr>
            <a:normAutofit/>
          </a:bodyPr>
          <a:lstStyle/>
          <a:p>
            <a:pPr>
              <a:lnSpc>
                <a:spcPct val="90000"/>
              </a:lnSpc>
            </a:pPr>
            <a:r>
              <a:rPr lang="en-US" altLang="en-US" sz="1800" dirty="0">
                <a:ea typeface="ＭＳ Ｐゴシック" panose="020B0600070205080204" pitchFamily="34" charset="-128"/>
              </a:rPr>
              <a:t>You will probably want to engage in a dialog, hopefully with a human but perhaps with the machine</a:t>
            </a:r>
          </a:p>
          <a:p>
            <a:pPr>
              <a:lnSpc>
                <a:spcPct val="90000"/>
              </a:lnSpc>
            </a:pPr>
            <a:r>
              <a:rPr lang="en-US" altLang="en-US" sz="1800" dirty="0">
                <a:ea typeface="ＭＳ Ｐゴシック" panose="020B0600070205080204" pitchFamily="34" charset="-128"/>
              </a:rPr>
              <a:t>You will want to know:</a:t>
            </a:r>
          </a:p>
          <a:p>
            <a:pPr lvl="1">
              <a:lnSpc>
                <a:spcPct val="90000"/>
              </a:lnSpc>
            </a:pPr>
            <a:r>
              <a:rPr lang="en-US" altLang="en-US" sz="1400" dirty="0">
                <a:ea typeface="ＭＳ Ｐゴシック" panose="020B0600070205080204" pitchFamily="34" charset="-128"/>
              </a:rPr>
              <a:t>what are the error bars on that 0.701?</a:t>
            </a:r>
          </a:p>
          <a:p>
            <a:pPr lvl="1">
              <a:lnSpc>
                <a:spcPct val="90000"/>
              </a:lnSpc>
            </a:pPr>
            <a:r>
              <a:rPr lang="en-US" altLang="en-US" sz="1400" dirty="0">
                <a:ea typeface="ＭＳ Ｐゴシック" panose="020B0600070205080204" pitchFamily="34" charset="-128"/>
              </a:rPr>
              <a:t>what kind of uncertainty is being captured by those error bars?  </a:t>
            </a:r>
          </a:p>
          <a:p>
            <a:pPr lvl="1">
              <a:lnSpc>
                <a:spcPct val="90000"/>
              </a:lnSpc>
            </a:pPr>
            <a:r>
              <a:rPr lang="en-US" altLang="en-US" sz="1400" dirty="0">
                <a:ea typeface="ＭＳ Ｐゴシック" panose="020B0600070205080204" pitchFamily="34" charset="-128"/>
              </a:rPr>
              <a:t>what is the provenance of the data; i.e., what subset of humans was it taken from, on what measuring devices, how long ago, and under what conditions?</a:t>
            </a:r>
          </a:p>
          <a:p>
            <a:pPr lvl="1">
              <a:lnSpc>
                <a:spcPct val="90000"/>
              </a:lnSpc>
            </a:pPr>
            <a:r>
              <a:rPr lang="en-US" altLang="en-US" sz="1400" dirty="0">
                <a:ea typeface="ＭＳ Ｐゴシック" panose="020B0600070205080204" pitchFamily="34" charset="-128"/>
              </a:rPr>
              <a:t>given this provenance, how relevant is that prediction of 0.701 to me?</a:t>
            </a:r>
          </a:p>
          <a:p>
            <a:pPr>
              <a:lnSpc>
                <a:spcPct val="90000"/>
              </a:lnSpc>
            </a:pPr>
            <a:r>
              <a:rPr lang="en-US" altLang="en-US" sz="1800" dirty="0">
                <a:ea typeface="ＭＳ Ｐゴシック" panose="020B0600070205080204" pitchFamily="34" charset="-128"/>
              </a:rPr>
              <a:t>You will want to ask things like:</a:t>
            </a:r>
          </a:p>
          <a:p>
            <a:pPr lvl="1">
              <a:lnSpc>
                <a:spcPct val="90000"/>
              </a:lnSpc>
            </a:pPr>
            <a:r>
              <a:rPr lang="en-US" altLang="en-US" sz="1400" dirty="0">
                <a:ea typeface="ＭＳ Ｐゴシック" panose="020B0600070205080204" pitchFamily="34" charset="-128"/>
              </a:rPr>
              <a:t>are you aware of certain facts about my history, my family, </a:t>
            </a:r>
            <a:r>
              <a:rPr lang="en-US" altLang="en-US" sz="1400" dirty="0" err="1">
                <a:ea typeface="ＭＳ Ｐゴシック" panose="020B0600070205080204" pitchFamily="34" charset="-128"/>
              </a:rPr>
              <a:t>etc</a:t>
            </a:r>
            <a:r>
              <a:rPr lang="en-US" altLang="en-US" sz="1400" dirty="0">
                <a:ea typeface="ＭＳ Ｐゴシック" panose="020B0600070205080204" pitchFamily="34" charset="-128"/>
              </a:rPr>
              <a:t>?</a:t>
            </a:r>
          </a:p>
          <a:p>
            <a:pPr lvl="1">
              <a:lnSpc>
                <a:spcPct val="90000"/>
              </a:lnSpc>
            </a:pPr>
            <a:r>
              <a:rPr lang="en-US" altLang="en-US" sz="1400" dirty="0">
                <a:ea typeface="ＭＳ Ｐゴシック" panose="020B0600070205080204" pitchFamily="34" charset="-128"/>
              </a:rPr>
              <a:t>what if I were to exercise more, eat better, </a:t>
            </a:r>
            <a:r>
              <a:rPr lang="en-US" altLang="en-US" sz="1400" dirty="0" err="1">
                <a:ea typeface="ＭＳ Ｐゴシック" panose="020B0600070205080204" pitchFamily="34" charset="-128"/>
              </a:rPr>
              <a:t>etc</a:t>
            </a:r>
            <a:r>
              <a:rPr lang="en-US" altLang="en-US" sz="1400" dirty="0">
                <a:ea typeface="ＭＳ Ｐゴシック" panose="020B0600070205080204" pitchFamily="34" charset="-128"/>
              </a:rPr>
              <a:t>?</a:t>
            </a:r>
          </a:p>
          <a:p>
            <a:pPr lvl="1">
              <a:lnSpc>
                <a:spcPct val="90000"/>
              </a:lnSpc>
            </a:pPr>
            <a:r>
              <a:rPr lang="en-US" altLang="en-US" sz="1400" dirty="0">
                <a:ea typeface="ＭＳ Ｐゴシック" panose="020B0600070205080204" pitchFamily="34" charset="-128"/>
              </a:rPr>
              <a:t>what are my treatment options, what are their costs, </a:t>
            </a:r>
            <a:r>
              <a:rPr lang="en-US" altLang="en-US" sz="1400" dirty="0" err="1">
                <a:ea typeface="ＭＳ Ｐゴシック" panose="020B0600070205080204" pitchFamily="34" charset="-128"/>
              </a:rPr>
              <a:t>etc</a:t>
            </a:r>
            <a:r>
              <a:rPr lang="en-US" altLang="en-US" sz="1400" dirty="0">
                <a:ea typeface="ＭＳ Ｐゴシック" panose="020B0600070205080204" pitchFamily="34" charset="-128"/>
              </a:rPr>
              <a:t>?</a:t>
            </a:r>
          </a:p>
          <a:p>
            <a:pPr lvl="1">
              <a:lnSpc>
                <a:spcPct val="90000"/>
              </a:lnSpc>
            </a:pPr>
            <a:r>
              <a:rPr lang="en-US" altLang="en-US" sz="1400" dirty="0">
                <a:ea typeface="ＭＳ Ｐゴシック" panose="020B0600070205080204" pitchFamily="34" charset="-128"/>
              </a:rPr>
              <a:t>can I get a second opinion?</a:t>
            </a:r>
          </a:p>
          <a:p>
            <a:pPr>
              <a:lnSpc>
                <a:spcPct val="90000"/>
              </a:lnSpc>
            </a:pPr>
            <a:endParaRPr lang="en-US" altLang="en-US" dirty="0">
              <a:ea typeface="ＭＳ Ｐゴシック" panose="020B0600070205080204" pitchFamily="34" charset="-128"/>
            </a:endParaRPr>
          </a:p>
        </p:txBody>
      </p:sp>
    </p:spTree>
    <p:extLst>
      <p:ext uri="{BB962C8B-B14F-4D97-AF65-F5344CB8AC3E}">
        <p14:creationId xmlns:p14="http://schemas.microsoft.com/office/powerpoint/2010/main" val="39760525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Title 1">
            <a:extLst>
              <a:ext uri="{FF2B5EF4-FFF2-40B4-BE49-F238E27FC236}">
                <a16:creationId xmlns:a16="http://schemas.microsoft.com/office/drawing/2014/main" id="{2DA84840-DD81-004E-B02B-A58966BD8B85}"/>
              </a:ext>
            </a:extLst>
          </p:cNvPr>
          <p:cNvSpPr>
            <a:spLocks noGrp="1" noChangeArrowheads="1"/>
          </p:cNvSpPr>
          <p:nvPr>
            <p:ph type="title"/>
          </p:nvPr>
        </p:nvSpPr>
        <p:spPr>
          <a:xfrm>
            <a:off x="1533525" y="180975"/>
            <a:ext cx="6172200" cy="857250"/>
          </a:xfrm>
        </p:spPr>
        <p:txBody>
          <a:bodyPr/>
          <a:lstStyle/>
          <a:p>
            <a:r>
              <a:rPr lang="en-US" altLang="en-US" sz="2700" dirty="0">
                <a:ea typeface="ＭＳ Ｐゴシック" panose="020B0600070205080204" pitchFamily="34" charset="-128"/>
              </a:rPr>
              <a:t>Decisions and Context</a:t>
            </a:r>
          </a:p>
        </p:txBody>
      </p:sp>
      <p:sp>
        <p:nvSpPr>
          <p:cNvPr id="8194" name="Content Placeholder 2">
            <a:extLst>
              <a:ext uri="{FF2B5EF4-FFF2-40B4-BE49-F238E27FC236}">
                <a16:creationId xmlns:a16="http://schemas.microsoft.com/office/drawing/2014/main" id="{04E4A42A-121A-FE4B-BDB3-A05846416D50}"/>
              </a:ext>
            </a:extLst>
          </p:cNvPr>
          <p:cNvSpPr>
            <a:spLocks noGrp="1" noChangeArrowheads="1"/>
          </p:cNvSpPr>
          <p:nvPr>
            <p:ph idx="1"/>
          </p:nvPr>
        </p:nvSpPr>
        <p:spPr>
          <a:xfrm>
            <a:off x="1466850" y="1266824"/>
            <a:ext cx="6309596" cy="2924849"/>
          </a:xfrm>
        </p:spPr>
        <p:txBody>
          <a:bodyPr>
            <a:normAutofit fontScale="92500" lnSpcReduction="10000"/>
          </a:bodyPr>
          <a:lstStyle/>
          <a:p>
            <a:pPr>
              <a:lnSpc>
                <a:spcPct val="90000"/>
              </a:lnSpc>
            </a:pPr>
            <a:r>
              <a:rPr lang="en-US" altLang="en-US" sz="1800" dirty="0">
                <a:ea typeface="ＭＳ Ｐゴシック" panose="020B0600070205080204" pitchFamily="34" charset="-128"/>
              </a:rPr>
              <a:t>Real-world decisions with consequences</a:t>
            </a:r>
          </a:p>
          <a:p>
            <a:pPr lvl="1">
              <a:lnSpc>
                <a:spcPct val="90000"/>
              </a:lnSpc>
            </a:pPr>
            <a:r>
              <a:rPr lang="en-US" altLang="en-US" sz="1400" dirty="0">
                <a:ea typeface="ＭＳ Ｐゴシック" panose="020B0600070205080204" pitchFamily="34" charset="-128"/>
              </a:rPr>
              <a:t>counterfactuals, provenance, relevance, causal inference, dialog</a:t>
            </a:r>
          </a:p>
          <a:p>
            <a:pPr>
              <a:lnSpc>
                <a:spcPct val="90000"/>
              </a:lnSpc>
            </a:pPr>
            <a:r>
              <a:rPr lang="en-US" altLang="en-US" sz="1800" dirty="0">
                <a:ea typeface="ＭＳ Ｐゴシック" panose="020B0600070205080204" pitchFamily="34" charset="-128"/>
              </a:rPr>
              <a:t>Sets of decisions across a network</a:t>
            </a:r>
          </a:p>
          <a:p>
            <a:pPr lvl="1">
              <a:lnSpc>
                <a:spcPct val="90000"/>
              </a:lnSpc>
            </a:pPr>
            <a:r>
              <a:rPr lang="en-US" altLang="en-US" sz="1400" dirty="0"/>
              <a:t>false-discovery rate (instead of sensitivity/specificity/accuracy)</a:t>
            </a:r>
          </a:p>
          <a:p>
            <a:pPr>
              <a:lnSpc>
                <a:spcPct val="90000"/>
              </a:lnSpc>
            </a:pPr>
            <a:r>
              <a:rPr lang="en-US" altLang="en-US" sz="1800" dirty="0">
                <a:ea typeface="ＭＳ Ｐゴシック" panose="020B0600070205080204" pitchFamily="34" charset="-128"/>
              </a:rPr>
              <a:t>Sets of decisions across a network over time</a:t>
            </a:r>
            <a:endParaRPr lang="en-US" altLang="en-US" sz="1800" dirty="0"/>
          </a:p>
          <a:p>
            <a:pPr lvl="1">
              <a:lnSpc>
                <a:spcPct val="90000"/>
              </a:lnSpc>
            </a:pPr>
            <a:r>
              <a:rPr lang="en-US" altLang="en-US" sz="1400" dirty="0"/>
              <a:t>streaming, asynchronous decisions</a:t>
            </a:r>
          </a:p>
          <a:p>
            <a:pPr>
              <a:lnSpc>
                <a:spcPct val="90000"/>
              </a:lnSpc>
            </a:pPr>
            <a:r>
              <a:rPr lang="en-US" altLang="en-US" sz="1800" dirty="0"/>
              <a:t>Decisions when there is scarcity and competition</a:t>
            </a:r>
          </a:p>
          <a:p>
            <a:pPr lvl="1">
              <a:lnSpc>
                <a:spcPct val="90000"/>
              </a:lnSpc>
            </a:pPr>
            <a:r>
              <a:rPr lang="en-US" altLang="en-US" sz="1400" dirty="0"/>
              <a:t>need for an economic perspective</a:t>
            </a:r>
          </a:p>
          <a:p>
            <a:pPr>
              <a:lnSpc>
                <a:spcPct val="90000"/>
              </a:lnSpc>
            </a:pPr>
            <a:r>
              <a:rPr lang="en-US" altLang="en-US" sz="1800" dirty="0"/>
              <a:t>Decisions which affect future data and future decisions</a:t>
            </a:r>
          </a:p>
          <a:p>
            <a:pPr lvl="1">
              <a:lnSpc>
                <a:spcPct val="90000"/>
              </a:lnSpc>
            </a:pPr>
            <a:r>
              <a:rPr lang="en-US" altLang="en-US" sz="1400" dirty="0"/>
              <a:t>need for a dynamical-systems, control-theoretic perspective</a:t>
            </a:r>
          </a:p>
          <a:p>
            <a:pPr>
              <a:lnSpc>
                <a:spcPct val="90000"/>
              </a:lnSpc>
            </a:pPr>
            <a:r>
              <a:rPr lang="en-US" altLang="en-US" sz="1800" dirty="0"/>
              <a:t>Decisions when there are consequences for others</a:t>
            </a:r>
          </a:p>
          <a:p>
            <a:pPr lvl="1">
              <a:lnSpc>
                <a:spcPct val="90000"/>
              </a:lnSpc>
            </a:pPr>
            <a:r>
              <a:rPr lang="en-US" altLang="en-US" sz="1400" dirty="0"/>
              <a:t>need for an ethical perspective</a:t>
            </a:r>
          </a:p>
          <a:p>
            <a:pPr lvl="1">
              <a:lnSpc>
                <a:spcPct val="90000"/>
              </a:lnSpc>
            </a:pPr>
            <a:endParaRPr lang="en-US" altLang="en-US" sz="1400" dirty="0"/>
          </a:p>
          <a:p>
            <a:pPr>
              <a:lnSpc>
                <a:spcPct val="90000"/>
              </a:lnSpc>
              <a:buFontTx/>
              <a:buNone/>
            </a:pPr>
            <a:endParaRPr lang="en-US" altLang="en-US" sz="1800" dirty="0">
              <a:ea typeface="ＭＳ Ｐゴシック" panose="020B0600070205080204" pitchFamily="34" charset="-128"/>
            </a:endParaRPr>
          </a:p>
          <a:p>
            <a:pPr>
              <a:lnSpc>
                <a:spcPct val="90000"/>
              </a:lnSpc>
            </a:pPr>
            <a:endParaRPr lang="en-US" altLang="en-US" dirty="0">
              <a:ea typeface="ＭＳ Ｐゴシック" panose="020B0600070205080204" pitchFamily="34" charset="-128"/>
            </a:endParaRPr>
          </a:p>
        </p:txBody>
      </p:sp>
    </p:spTree>
    <p:extLst>
      <p:ext uri="{BB962C8B-B14F-4D97-AF65-F5344CB8AC3E}">
        <p14:creationId xmlns:p14="http://schemas.microsoft.com/office/powerpoint/2010/main" val="27110874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31"/>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800" i="1" dirty="0">
                <a:solidFill>
                  <a:srgbClr val="000000"/>
                </a:solidFill>
              </a:rPr>
              <a:t>“[T]</a:t>
            </a:r>
            <a:r>
              <a:rPr lang="en" sz="1800" i="1" dirty="0" err="1">
                <a:solidFill>
                  <a:srgbClr val="000000"/>
                </a:solidFill>
              </a:rPr>
              <a:t>echnologies</a:t>
            </a:r>
            <a:r>
              <a:rPr lang="en" sz="1800" i="1" dirty="0">
                <a:solidFill>
                  <a:srgbClr val="000000"/>
                </a:solidFill>
              </a:rPr>
              <a:t> are developed and used within a particular social, economic, and political context. They arise out of a social structure, they are grafted on to it, and they may reinforce it or destroy it, often in ways that are neither foreseen nor foreseeable.” </a:t>
            </a:r>
            <a:endParaRPr sz="1800" i="1" dirty="0">
              <a:solidFill>
                <a:srgbClr val="000000"/>
              </a:solidFill>
            </a:endParaRPr>
          </a:p>
          <a:p>
            <a:pPr marL="0" lvl="0" indent="0" algn="l" rtl="0">
              <a:spcBef>
                <a:spcPts val="0"/>
              </a:spcBef>
              <a:spcAft>
                <a:spcPts val="0"/>
              </a:spcAft>
              <a:buNone/>
            </a:pPr>
            <a:endParaRPr sz="2400" dirty="0">
              <a:solidFill>
                <a:srgbClr val="000000"/>
              </a:solidFill>
            </a:endParaRPr>
          </a:p>
          <a:p>
            <a:pPr marL="0" lvl="0" indent="0" algn="l" rtl="0">
              <a:spcBef>
                <a:spcPts val="0"/>
              </a:spcBef>
              <a:spcAft>
                <a:spcPts val="0"/>
              </a:spcAft>
              <a:buNone/>
            </a:pPr>
            <a:r>
              <a:rPr lang="en" sz="2400" dirty="0">
                <a:solidFill>
                  <a:srgbClr val="000000"/>
                </a:solidFill>
              </a:rPr>
              <a:t>Ursula Franklin, 1989</a:t>
            </a:r>
            <a:endParaRPr sz="2400" dirty="0">
              <a:solidFill>
                <a:srgbClr val="000000"/>
              </a:solidFill>
            </a:endParaRPr>
          </a:p>
          <a:p>
            <a:pPr marL="0" lvl="0" indent="0" algn="l" rtl="0">
              <a:spcBef>
                <a:spcPts val="0"/>
              </a:spcBef>
              <a:spcAft>
                <a:spcPts val="1600"/>
              </a:spcAft>
              <a:buNone/>
            </a:pPr>
            <a:endParaRPr sz="2400" dirty="0"/>
          </a:p>
        </p:txBody>
      </p:sp>
      <p:pic>
        <p:nvPicPr>
          <p:cNvPr id="182" name="Google Shape;182;p31"/>
          <p:cNvPicPr preferRelativeResize="0"/>
          <p:nvPr/>
        </p:nvPicPr>
        <p:blipFill>
          <a:blip r:embed="rId3">
            <a:alphaModFix/>
          </a:blip>
          <a:stretch>
            <a:fillRect/>
          </a:stretch>
        </p:blipFill>
        <p:spPr>
          <a:xfrm>
            <a:off x="646675" y="152401"/>
            <a:ext cx="3171699" cy="4409552"/>
          </a:xfrm>
          <a:prstGeom prst="rect">
            <a:avLst/>
          </a:prstGeom>
          <a:noFill/>
          <a:ln>
            <a:noFill/>
          </a:ln>
        </p:spPr>
      </p:pic>
    </p:spTree>
    <p:extLst>
      <p:ext uri="{BB962C8B-B14F-4D97-AF65-F5344CB8AC3E}">
        <p14:creationId xmlns:p14="http://schemas.microsoft.com/office/powerpoint/2010/main" val="9300992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pic>
        <p:nvPicPr>
          <p:cNvPr id="187" name="Google Shape;187;p32"/>
          <p:cNvPicPr preferRelativeResize="0"/>
          <p:nvPr/>
        </p:nvPicPr>
        <p:blipFill>
          <a:blip r:embed="rId3">
            <a:alphaModFix/>
          </a:blip>
          <a:stretch>
            <a:fillRect/>
          </a:stretch>
        </p:blipFill>
        <p:spPr>
          <a:xfrm>
            <a:off x="586385" y="170822"/>
            <a:ext cx="3191795" cy="4468585"/>
          </a:xfrm>
          <a:prstGeom prst="rect">
            <a:avLst/>
          </a:prstGeom>
          <a:noFill/>
          <a:ln>
            <a:noFill/>
          </a:ln>
        </p:spPr>
      </p:pic>
      <p:sp>
        <p:nvSpPr>
          <p:cNvPr id="188" name="Google Shape;188;p32"/>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800" i="1" dirty="0">
                <a:solidFill>
                  <a:srgbClr val="000000"/>
                </a:solidFill>
              </a:rPr>
              <a:t>“[C]</a:t>
            </a:r>
            <a:r>
              <a:rPr lang="en" sz="1800" i="1" dirty="0" err="1">
                <a:solidFill>
                  <a:srgbClr val="000000"/>
                </a:solidFill>
              </a:rPr>
              <a:t>ontext</a:t>
            </a:r>
            <a:r>
              <a:rPr lang="en" sz="1800" i="1" dirty="0">
                <a:solidFill>
                  <a:srgbClr val="000000"/>
                </a:solidFill>
              </a:rPr>
              <a:t> is not a passive medium but a dynamic counterpart. The responses of people, individually, and collectively, and the responses of nature are often underrated in the formulation of plans and predictions.” </a:t>
            </a:r>
            <a:endParaRPr sz="1800" i="1" dirty="0">
              <a:solidFill>
                <a:srgbClr val="000000"/>
              </a:solidFill>
            </a:endParaRPr>
          </a:p>
          <a:p>
            <a:pPr marL="0" lvl="0" indent="0" algn="l" rtl="0">
              <a:spcBef>
                <a:spcPts val="0"/>
              </a:spcBef>
              <a:spcAft>
                <a:spcPts val="0"/>
              </a:spcAft>
              <a:buNone/>
            </a:pPr>
            <a:endParaRPr i="1" dirty="0">
              <a:solidFill>
                <a:srgbClr val="000000"/>
              </a:solidFill>
            </a:endParaRPr>
          </a:p>
          <a:p>
            <a:pPr marL="0" lvl="0" indent="0" algn="l" rtl="0">
              <a:spcBef>
                <a:spcPts val="0"/>
              </a:spcBef>
              <a:spcAft>
                <a:spcPts val="0"/>
              </a:spcAft>
              <a:buNone/>
            </a:pPr>
            <a:endParaRPr sz="2400" dirty="0">
              <a:solidFill>
                <a:srgbClr val="000000"/>
              </a:solidFill>
            </a:endParaRPr>
          </a:p>
          <a:p>
            <a:pPr marL="0" lvl="0" indent="0" algn="l" rtl="0">
              <a:spcBef>
                <a:spcPts val="0"/>
              </a:spcBef>
              <a:spcAft>
                <a:spcPts val="0"/>
              </a:spcAft>
              <a:buNone/>
            </a:pPr>
            <a:r>
              <a:rPr lang="en" sz="2400" dirty="0">
                <a:solidFill>
                  <a:srgbClr val="000000"/>
                </a:solidFill>
              </a:rPr>
              <a:t>Ursula Franklin, 1989</a:t>
            </a:r>
            <a:endParaRPr sz="2400" dirty="0">
              <a:solidFill>
                <a:srgbClr val="000000"/>
              </a:solidFill>
            </a:endParaRPr>
          </a:p>
          <a:p>
            <a:pPr marL="0" lvl="0" indent="0" algn="l" rtl="0">
              <a:spcBef>
                <a:spcPts val="0"/>
              </a:spcBef>
              <a:spcAft>
                <a:spcPts val="1600"/>
              </a:spcAft>
              <a:buNone/>
            </a:pPr>
            <a:endParaRPr sz="2400" dirty="0"/>
          </a:p>
        </p:txBody>
      </p:sp>
    </p:spTree>
    <p:extLst>
      <p:ext uri="{BB962C8B-B14F-4D97-AF65-F5344CB8AC3E}">
        <p14:creationId xmlns:p14="http://schemas.microsoft.com/office/powerpoint/2010/main" val="10440365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Title 1">
            <a:extLst>
              <a:ext uri="{FF2B5EF4-FFF2-40B4-BE49-F238E27FC236}">
                <a16:creationId xmlns:a16="http://schemas.microsoft.com/office/drawing/2014/main" id="{2DA84840-DD81-004E-B02B-A58966BD8B85}"/>
              </a:ext>
            </a:extLst>
          </p:cNvPr>
          <p:cNvSpPr>
            <a:spLocks noGrp="1" noChangeArrowheads="1"/>
          </p:cNvSpPr>
          <p:nvPr>
            <p:ph type="title"/>
          </p:nvPr>
        </p:nvSpPr>
        <p:spPr>
          <a:xfrm>
            <a:off x="1533525" y="180975"/>
            <a:ext cx="6172200" cy="857250"/>
          </a:xfrm>
        </p:spPr>
        <p:txBody>
          <a:bodyPr/>
          <a:lstStyle/>
          <a:p>
            <a:r>
              <a:rPr lang="en-US" altLang="en-US" sz="2700" dirty="0">
                <a:ea typeface="ＭＳ Ｐゴシック" panose="020B0600070205080204" pitchFamily="34" charset="-128"/>
              </a:rPr>
              <a:t>Data 102</a:t>
            </a:r>
          </a:p>
        </p:txBody>
      </p:sp>
      <p:sp>
        <p:nvSpPr>
          <p:cNvPr id="8194" name="Content Placeholder 2">
            <a:extLst>
              <a:ext uri="{FF2B5EF4-FFF2-40B4-BE49-F238E27FC236}">
                <a16:creationId xmlns:a16="http://schemas.microsoft.com/office/drawing/2014/main" id="{04E4A42A-121A-FE4B-BDB3-A05846416D50}"/>
              </a:ext>
            </a:extLst>
          </p:cNvPr>
          <p:cNvSpPr>
            <a:spLocks noGrp="1" noChangeArrowheads="1"/>
          </p:cNvSpPr>
          <p:nvPr>
            <p:ph idx="1"/>
          </p:nvPr>
        </p:nvSpPr>
        <p:spPr>
          <a:xfrm>
            <a:off x="1466850" y="1266824"/>
            <a:ext cx="6309596" cy="2924849"/>
          </a:xfrm>
        </p:spPr>
        <p:txBody>
          <a:bodyPr>
            <a:normAutofit/>
          </a:bodyPr>
          <a:lstStyle/>
          <a:p>
            <a:pPr>
              <a:lnSpc>
                <a:spcPct val="90000"/>
              </a:lnSpc>
            </a:pPr>
            <a:r>
              <a:rPr lang="en-US" altLang="en-US" sz="1800" dirty="0">
                <a:ea typeface="ＭＳ Ｐゴシック" panose="020B0600070205080204" pitchFamily="34" charset="-128"/>
              </a:rPr>
              <a:t>Unusually, this course will focus more on decision making and less on pattern recognition</a:t>
            </a:r>
          </a:p>
          <a:p>
            <a:pPr>
              <a:lnSpc>
                <a:spcPct val="90000"/>
              </a:lnSpc>
            </a:pPr>
            <a:r>
              <a:rPr lang="en-US" altLang="en-US" sz="1800" dirty="0">
                <a:ea typeface="ＭＳ Ｐゴシック" panose="020B0600070205080204" pitchFamily="34" charset="-128"/>
              </a:rPr>
              <a:t>Decision-oriented topics that we’ll cover include </a:t>
            </a:r>
            <a:r>
              <a:rPr lang="en-US" altLang="en-US" sz="1800" dirty="0">
                <a:solidFill>
                  <a:schemeClr val="accent2"/>
                </a:solidFill>
                <a:ea typeface="ＭＳ Ｐゴシック" panose="020B0600070205080204" pitchFamily="34" charset="-128"/>
              </a:rPr>
              <a:t>false-discovery rate control</a:t>
            </a:r>
            <a:r>
              <a:rPr lang="en-US" altLang="en-US" sz="1800" dirty="0">
                <a:ea typeface="ＭＳ Ｐゴシック" panose="020B0600070205080204" pitchFamily="34" charset="-128"/>
              </a:rPr>
              <a:t>, </a:t>
            </a:r>
            <a:r>
              <a:rPr lang="en-US" altLang="en-US" sz="1800" dirty="0">
                <a:solidFill>
                  <a:schemeClr val="accent2"/>
                </a:solidFill>
                <a:ea typeface="ＭＳ Ｐゴシック" panose="020B0600070205080204" pitchFamily="34" charset="-128"/>
              </a:rPr>
              <a:t>bandit algorithms</a:t>
            </a:r>
            <a:r>
              <a:rPr lang="en-US" altLang="en-US" sz="1800" dirty="0">
                <a:ea typeface="ＭＳ Ｐゴシック" panose="020B0600070205080204" pitchFamily="34" charset="-128"/>
              </a:rPr>
              <a:t>, </a:t>
            </a:r>
            <a:r>
              <a:rPr lang="en-US" altLang="en-US" sz="1800" dirty="0">
                <a:solidFill>
                  <a:schemeClr val="accent2"/>
                </a:solidFill>
                <a:ea typeface="ＭＳ Ｐゴシック" panose="020B0600070205080204" pitchFamily="34" charset="-128"/>
              </a:rPr>
              <a:t>causal inference</a:t>
            </a:r>
            <a:r>
              <a:rPr lang="en-US" altLang="en-US" sz="1800" dirty="0">
                <a:ea typeface="ＭＳ Ｐゴシック" panose="020B0600070205080204" pitchFamily="34" charset="-128"/>
              </a:rPr>
              <a:t>, </a:t>
            </a:r>
            <a:r>
              <a:rPr lang="en-US" altLang="en-US" sz="1800" dirty="0">
                <a:solidFill>
                  <a:schemeClr val="accent2"/>
                </a:solidFill>
                <a:ea typeface="ＭＳ Ｐゴシック" panose="020B0600070205080204" pitchFamily="34" charset="-128"/>
              </a:rPr>
              <a:t>experimental design</a:t>
            </a:r>
            <a:r>
              <a:rPr lang="en-US" altLang="en-US" sz="1800" dirty="0">
                <a:ea typeface="ＭＳ Ｐゴシック" panose="020B0600070205080204" pitchFamily="34" charset="-128"/>
              </a:rPr>
              <a:t>,</a:t>
            </a:r>
            <a:r>
              <a:rPr lang="en-US" altLang="en-US" sz="1800" dirty="0">
                <a:solidFill>
                  <a:schemeClr val="accent2"/>
                </a:solidFill>
                <a:ea typeface="ＭＳ Ｐゴシック" panose="020B0600070205080204" pitchFamily="34" charset="-128"/>
              </a:rPr>
              <a:t> matching markets</a:t>
            </a:r>
            <a:r>
              <a:rPr lang="en-US" altLang="en-US" sz="1800" dirty="0">
                <a:ea typeface="ＭＳ Ｐゴシック" panose="020B0600070205080204" pitchFamily="34" charset="-128"/>
              </a:rPr>
              <a:t>,</a:t>
            </a:r>
            <a:r>
              <a:rPr lang="en-US" altLang="en-US" sz="1800" dirty="0">
                <a:solidFill>
                  <a:schemeClr val="accent2"/>
                </a:solidFill>
                <a:ea typeface="ＭＳ Ｐゴシック" panose="020B0600070205080204" pitchFamily="34" charset="-128"/>
              </a:rPr>
              <a:t> </a:t>
            </a:r>
            <a:r>
              <a:rPr lang="en-US" altLang="en-US" sz="1800" dirty="0">
                <a:ea typeface="ＭＳ Ｐゴシック" panose="020B0600070205080204" pitchFamily="34" charset="-128"/>
              </a:rPr>
              <a:t>and </a:t>
            </a:r>
            <a:r>
              <a:rPr lang="en-US" altLang="en-US" sz="1800" dirty="0">
                <a:solidFill>
                  <a:schemeClr val="accent2"/>
                </a:solidFill>
                <a:ea typeface="ＭＳ Ｐゴシック" panose="020B0600070205080204" pitchFamily="34" charset="-128"/>
              </a:rPr>
              <a:t>reinforcement learning</a:t>
            </a:r>
          </a:p>
          <a:p>
            <a:pPr>
              <a:lnSpc>
                <a:spcPct val="90000"/>
              </a:lnSpc>
            </a:pPr>
            <a:r>
              <a:rPr lang="en-US" altLang="en-US" sz="1800" dirty="0">
                <a:ea typeface="ＭＳ Ｐゴシック" panose="020B0600070205080204" pitchFamily="34" charset="-128"/>
              </a:rPr>
              <a:t>This set of topics spills over from statistics into economics, game theory, and control theory</a:t>
            </a:r>
          </a:p>
          <a:p>
            <a:pPr>
              <a:lnSpc>
                <a:spcPct val="90000"/>
              </a:lnSpc>
            </a:pPr>
            <a:r>
              <a:rPr lang="en-US" altLang="en-US" sz="1800" dirty="0">
                <a:ea typeface="ＭＳ Ｐゴシック" panose="020B0600070205080204" pitchFamily="34" charset="-128"/>
              </a:rPr>
              <a:t>It will include discussion of incentives and unwanted outcomes</a:t>
            </a:r>
          </a:p>
          <a:p>
            <a:pPr lvl="1">
              <a:lnSpc>
                <a:spcPct val="90000"/>
              </a:lnSpc>
            </a:pPr>
            <a:endParaRPr lang="en-US" altLang="en-US" sz="1400" dirty="0"/>
          </a:p>
          <a:p>
            <a:pPr>
              <a:lnSpc>
                <a:spcPct val="90000"/>
              </a:lnSpc>
              <a:buFontTx/>
              <a:buNone/>
            </a:pPr>
            <a:endParaRPr lang="en-US" altLang="en-US" sz="1800" dirty="0">
              <a:ea typeface="ＭＳ Ｐゴシック" panose="020B0600070205080204" pitchFamily="34" charset="-128"/>
            </a:endParaRPr>
          </a:p>
          <a:p>
            <a:pPr>
              <a:lnSpc>
                <a:spcPct val="90000"/>
              </a:lnSpc>
            </a:pPr>
            <a:endParaRPr lang="en-US" altLang="en-US" dirty="0">
              <a:ea typeface="ＭＳ Ｐゴシック" panose="020B0600070205080204" pitchFamily="34" charset="-128"/>
            </a:endParaRPr>
          </a:p>
        </p:txBody>
      </p:sp>
    </p:spTree>
    <p:extLst>
      <p:ext uri="{BB962C8B-B14F-4D97-AF65-F5344CB8AC3E}">
        <p14:creationId xmlns:p14="http://schemas.microsoft.com/office/powerpoint/2010/main" val="7774318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8"/>
          <p:cNvSpPr txBox="1">
            <a:spLocks noGrp="1"/>
          </p:cNvSpPr>
          <p:nvPr>
            <p:ph type="title"/>
          </p:nvPr>
        </p:nvSpPr>
        <p:spPr>
          <a:xfrm>
            <a:off x="311700" y="372500"/>
            <a:ext cx="8520600" cy="733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DS 102 team this semester</a:t>
            </a:r>
            <a:endParaRPr/>
          </a:p>
        </p:txBody>
      </p:sp>
      <p:pic>
        <p:nvPicPr>
          <p:cNvPr id="84" name="Google Shape;84;p18"/>
          <p:cNvPicPr preferRelativeResize="0"/>
          <p:nvPr/>
        </p:nvPicPr>
        <p:blipFill>
          <a:blip r:embed="rId3">
            <a:alphaModFix/>
          </a:blip>
          <a:stretch>
            <a:fillRect/>
          </a:stretch>
        </p:blipFill>
        <p:spPr>
          <a:xfrm>
            <a:off x="7026" y="1375100"/>
            <a:ext cx="1503000" cy="1535038"/>
          </a:xfrm>
          <a:prstGeom prst="rect">
            <a:avLst/>
          </a:prstGeom>
          <a:noFill/>
          <a:ln>
            <a:noFill/>
          </a:ln>
        </p:spPr>
      </p:pic>
      <p:sp>
        <p:nvSpPr>
          <p:cNvPr id="85" name="Google Shape;85;p18"/>
          <p:cNvSpPr txBox="1"/>
          <p:nvPr/>
        </p:nvSpPr>
        <p:spPr>
          <a:xfrm>
            <a:off x="-48332" y="3151390"/>
            <a:ext cx="1503000" cy="630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dirty="0"/>
              <a:t>Jacob </a:t>
            </a:r>
            <a:endParaRPr dirty="0"/>
          </a:p>
          <a:p>
            <a:pPr marL="0" lvl="0" indent="0" algn="ctr" rtl="0">
              <a:spcBef>
                <a:spcPts val="0"/>
              </a:spcBef>
              <a:spcAft>
                <a:spcPts val="0"/>
              </a:spcAft>
              <a:buNone/>
            </a:pPr>
            <a:r>
              <a:rPr lang="en" dirty="0"/>
              <a:t>Steinhardt</a:t>
            </a:r>
            <a:endParaRPr dirty="0"/>
          </a:p>
          <a:p>
            <a:pPr marL="0" lvl="0" indent="0" algn="l" rtl="0">
              <a:spcBef>
                <a:spcPts val="0"/>
              </a:spcBef>
              <a:spcAft>
                <a:spcPts val="0"/>
              </a:spcAft>
              <a:buNone/>
            </a:pPr>
            <a:endParaRPr dirty="0"/>
          </a:p>
        </p:txBody>
      </p:sp>
      <p:pic>
        <p:nvPicPr>
          <p:cNvPr id="87" name="Google Shape;87;p18"/>
          <p:cNvPicPr preferRelativeResize="0"/>
          <p:nvPr/>
        </p:nvPicPr>
        <p:blipFill>
          <a:blip r:embed="rId4">
            <a:alphaModFix/>
          </a:blip>
          <a:stretch>
            <a:fillRect/>
          </a:stretch>
        </p:blipFill>
        <p:spPr>
          <a:xfrm>
            <a:off x="6054527" y="1423665"/>
            <a:ext cx="1361401" cy="1696390"/>
          </a:xfrm>
          <a:prstGeom prst="rect">
            <a:avLst/>
          </a:prstGeom>
          <a:noFill/>
          <a:ln>
            <a:noFill/>
          </a:ln>
        </p:spPr>
      </p:pic>
      <p:sp>
        <p:nvSpPr>
          <p:cNvPr id="90" name="Google Shape;90;p18"/>
          <p:cNvSpPr txBox="1"/>
          <p:nvPr/>
        </p:nvSpPr>
        <p:spPr>
          <a:xfrm>
            <a:off x="1736810" y="3174327"/>
            <a:ext cx="1503000" cy="63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dirty="0"/>
              <a:t>Mihaela </a:t>
            </a:r>
            <a:r>
              <a:rPr lang="en-US" dirty="0" err="1"/>
              <a:t>Curmei</a:t>
            </a:r>
            <a:endParaRPr dirty="0"/>
          </a:p>
          <a:p>
            <a:pPr marL="0" lvl="0" indent="0" algn="l" rtl="0">
              <a:spcBef>
                <a:spcPts val="0"/>
              </a:spcBef>
              <a:spcAft>
                <a:spcPts val="0"/>
              </a:spcAft>
              <a:buNone/>
            </a:pPr>
            <a:endParaRPr dirty="0"/>
          </a:p>
        </p:txBody>
      </p:sp>
      <p:sp>
        <p:nvSpPr>
          <p:cNvPr id="91" name="Google Shape;91;p18"/>
          <p:cNvSpPr txBox="1"/>
          <p:nvPr/>
        </p:nvSpPr>
        <p:spPr>
          <a:xfrm>
            <a:off x="7760444" y="3308081"/>
            <a:ext cx="1503000" cy="63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Banghua</a:t>
            </a:r>
            <a:r>
              <a:rPr lang="en-US" dirty="0"/>
              <a:t> Zhu</a:t>
            </a:r>
            <a:endParaRPr dirty="0"/>
          </a:p>
          <a:p>
            <a:pPr marL="0" lvl="0" indent="0" algn="l" rtl="0">
              <a:spcBef>
                <a:spcPts val="0"/>
              </a:spcBef>
              <a:spcAft>
                <a:spcPts val="0"/>
              </a:spcAft>
              <a:buNone/>
            </a:pPr>
            <a:endParaRPr dirty="0"/>
          </a:p>
        </p:txBody>
      </p:sp>
      <p:sp>
        <p:nvSpPr>
          <p:cNvPr id="92" name="Google Shape;92;p18"/>
          <p:cNvSpPr txBox="1"/>
          <p:nvPr/>
        </p:nvSpPr>
        <p:spPr>
          <a:xfrm>
            <a:off x="6084584" y="3293454"/>
            <a:ext cx="1713900" cy="63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dirty="0"/>
              <a:t>Clara Wong-</a:t>
            </a:r>
            <a:r>
              <a:rPr lang="en" dirty="0" err="1"/>
              <a:t>Fannjiang</a:t>
            </a:r>
            <a:endParaRPr dirty="0"/>
          </a:p>
          <a:p>
            <a:pPr marL="0" lvl="0" indent="0" algn="l" rtl="0">
              <a:spcBef>
                <a:spcPts val="0"/>
              </a:spcBef>
              <a:spcAft>
                <a:spcPts val="0"/>
              </a:spcAft>
              <a:buNone/>
            </a:pPr>
            <a:endParaRPr dirty="0"/>
          </a:p>
        </p:txBody>
      </p:sp>
      <p:sp>
        <p:nvSpPr>
          <p:cNvPr id="93" name="Google Shape;93;p18"/>
          <p:cNvSpPr txBox="1"/>
          <p:nvPr/>
        </p:nvSpPr>
        <p:spPr>
          <a:xfrm>
            <a:off x="3318224" y="3273350"/>
            <a:ext cx="1301400" cy="50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dirty="0"/>
              <a:t>Jake Soloff</a:t>
            </a:r>
            <a:endParaRPr dirty="0"/>
          </a:p>
          <a:p>
            <a:pPr marL="0" lvl="0" indent="0" algn="l" rtl="0">
              <a:spcBef>
                <a:spcPts val="0"/>
              </a:spcBef>
              <a:spcAft>
                <a:spcPts val="0"/>
              </a:spcAft>
              <a:buNone/>
            </a:pPr>
            <a:endParaRPr dirty="0"/>
          </a:p>
        </p:txBody>
      </p:sp>
      <p:sp>
        <p:nvSpPr>
          <p:cNvPr id="94" name="Google Shape;94;p18"/>
          <p:cNvSpPr txBox="1"/>
          <p:nvPr/>
        </p:nvSpPr>
        <p:spPr>
          <a:xfrm>
            <a:off x="4868447" y="3298827"/>
            <a:ext cx="1301400" cy="50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Yimeng</a:t>
            </a:r>
            <a:r>
              <a:rPr lang="en-US" dirty="0"/>
              <a:t> Wang</a:t>
            </a:r>
            <a:endParaRPr dirty="0"/>
          </a:p>
          <a:p>
            <a:pPr marL="0" lvl="0" indent="0" algn="l" rtl="0">
              <a:spcBef>
                <a:spcPts val="0"/>
              </a:spcBef>
              <a:spcAft>
                <a:spcPts val="0"/>
              </a:spcAft>
              <a:buNone/>
            </a:pPr>
            <a:endParaRPr dirty="0"/>
          </a:p>
        </p:txBody>
      </p:sp>
      <p:sp>
        <p:nvSpPr>
          <p:cNvPr id="95" name="Google Shape;95;p18"/>
          <p:cNvSpPr txBox="1"/>
          <p:nvPr/>
        </p:nvSpPr>
        <p:spPr>
          <a:xfrm>
            <a:off x="111879" y="4180018"/>
            <a:ext cx="8821490" cy="63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Roboto"/>
                <a:ea typeface="Roboto"/>
                <a:cs typeface="Roboto"/>
                <a:sym typeface="Roboto"/>
              </a:rPr>
              <a:t>Building on work by Moritz Hardt, Fernando Perez, and the Fall 2019 and Spring 2020 teams. </a:t>
            </a:r>
            <a:endParaRPr dirty="0">
              <a:latin typeface="Roboto"/>
              <a:ea typeface="Roboto"/>
              <a:cs typeface="Roboto"/>
              <a:sym typeface="Roboto"/>
            </a:endParaRPr>
          </a:p>
        </p:txBody>
      </p:sp>
      <p:pic>
        <p:nvPicPr>
          <p:cNvPr id="3" name="Picture 2">
            <a:extLst>
              <a:ext uri="{FF2B5EF4-FFF2-40B4-BE49-F238E27FC236}">
                <a16:creationId xmlns:a16="http://schemas.microsoft.com/office/drawing/2014/main" id="{8EC02AAC-4D11-6F4F-94F2-8B215580748B}"/>
              </a:ext>
            </a:extLst>
          </p:cNvPr>
          <p:cNvPicPr>
            <a:picLocks noChangeAspect="1"/>
          </p:cNvPicPr>
          <p:nvPr/>
        </p:nvPicPr>
        <p:blipFill>
          <a:blip r:embed="rId5"/>
          <a:stretch>
            <a:fillRect/>
          </a:stretch>
        </p:blipFill>
        <p:spPr>
          <a:xfrm>
            <a:off x="1454668" y="1375101"/>
            <a:ext cx="1585991" cy="1585991"/>
          </a:xfrm>
          <a:prstGeom prst="rect">
            <a:avLst/>
          </a:prstGeom>
        </p:spPr>
      </p:pic>
      <p:pic>
        <p:nvPicPr>
          <p:cNvPr id="5" name="Picture 4">
            <a:extLst>
              <a:ext uri="{FF2B5EF4-FFF2-40B4-BE49-F238E27FC236}">
                <a16:creationId xmlns:a16="http://schemas.microsoft.com/office/drawing/2014/main" id="{C0A33B2A-F09F-6F42-AE08-D9EA4C42325F}"/>
              </a:ext>
            </a:extLst>
          </p:cNvPr>
          <p:cNvPicPr>
            <a:picLocks noChangeAspect="1"/>
          </p:cNvPicPr>
          <p:nvPr/>
        </p:nvPicPr>
        <p:blipFill>
          <a:blip r:embed="rId6"/>
          <a:stretch>
            <a:fillRect/>
          </a:stretch>
        </p:blipFill>
        <p:spPr>
          <a:xfrm>
            <a:off x="4522624" y="1492588"/>
            <a:ext cx="1531903" cy="1531903"/>
          </a:xfrm>
          <a:prstGeom prst="rect">
            <a:avLst/>
          </a:prstGeom>
        </p:spPr>
      </p:pic>
      <p:pic>
        <p:nvPicPr>
          <p:cNvPr id="7" name="Picture 6">
            <a:extLst>
              <a:ext uri="{FF2B5EF4-FFF2-40B4-BE49-F238E27FC236}">
                <a16:creationId xmlns:a16="http://schemas.microsoft.com/office/drawing/2014/main" id="{A098AF85-3C53-7B4D-A163-8E13152E3554}"/>
              </a:ext>
            </a:extLst>
          </p:cNvPr>
          <p:cNvPicPr>
            <a:picLocks noChangeAspect="1"/>
          </p:cNvPicPr>
          <p:nvPr/>
        </p:nvPicPr>
        <p:blipFill>
          <a:blip r:embed="rId7"/>
          <a:stretch>
            <a:fillRect/>
          </a:stretch>
        </p:blipFill>
        <p:spPr>
          <a:xfrm>
            <a:off x="7415928" y="1423665"/>
            <a:ext cx="1595490" cy="1710109"/>
          </a:xfrm>
          <a:prstGeom prst="rect">
            <a:avLst/>
          </a:prstGeom>
        </p:spPr>
      </p:pic>
      <p:pic>
        <p:nvPicPr>
          <p:cNvPr id="9" name="Picture 8">
            <a:extLst>
              <a:ext uri="{FF2B5EF4-FFF2-40B4-BE49-F238E27FC236}">
                <a16:creationId xmlns:a16="http://schemas.microsoft.com/office/drawing/2014/main" id="{AB85C518-375C-0047-A2A6-EE7818F9C43D}"/>
              </a:ext>
            </a:extLst>
          </p:cNvPr>
          <p:cNvPicPr>
            <a:picLocks noChangeAspect="1"/>
          </p:cNvPicPr>
          <p:nvPr/>
        </p:nvPicPr>
        <p:blipFill>
          <a:blip r:embed="rId8"/>
          <a:stretch>
            <a:fillRect/>
          </a:stretch>
        </p:blipFill>
        <p:spPr>
          <a:xfrm>
            <a:off x="3035253" y="1213284"/>
            <a:ext cx="1500659" cy="2000879"/>
          </a:xfrm>
          <a:prstGeom prst="rect">
            <a:avLst/>
          </a:prstGeom>
        </p:spPr>
      </p:pic>
    </p:spTree>
    <p:extLst>
      <p:ext uri="{BB962C8B-B14F-4D97-AF65-F5344CB8AC3E}">
        <p14:creationId xmlns:p14="http://schemas.microsoft.com/office/powerpoint/2010/main" val="9499315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33"/>
          <p:cNvSpPr txBox="1">
            <a:spLocks noGrp="1"/>
          </p:cNvSpPr>
          <p:nvPr>
            <p:ph type="title"/>
          </p:nvPr>
        </p:nvSpPr>
        <p:spPr>
          <a:xfrm>
            <a:off x="311700" y="223961"/>
            <a:ext cx="85206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700" dirty="0"/>
              <a:t>Early example of dynamics in decision making</a:t>
            </a:r>
            <a:endParaRPr sz="2700" dirty="0"/>
          </a:p>
        </p:txBody>
      </p:sp>
      <p:sp>
        <p:nvSpPr>
          <p:cNvPr id="194" name="Google Shape;194;p33"/>
          <p:cNvSpPr txBox="1">
            <a:spLocks noGrp="1"/>
          </p:cNvSpPr>
          <p:nvPr>
            <p:ph type="body" idx="1"/>
          </p:nvPr>
        </p:nvSpPr>
        <p:spPr>
          <a:xfrm>
            <a:off x="3588000" y="1915675"/>
            <a:ext cx="5244300" cy="265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800" dirty="0"/>
              <a:t>In 1696, England's King William III seeks to tax wealth, but how to know one’s wealth?</a:t>
            </a:r>
            <a:endParaRPr sz="1800" dirty="0"/>
          </a:p>
          <a:p>
            <a:pPr marL="0" lvl="0" indent="0" algn="l" rtl="0">
              <a:spcBef>
                <a:spcPts val="0"/>
              </a:spcBef>
              <a:spcAft>
                <a:spcPts val="0"/>
              </a:spcAft>
              <a:buClr>
                <a:schemeClr val="dk1"/>
              </a:buClr>
              <a:buSzPts val="1100"/>
              <a:buFont typeface="Arial"/>
              <a:buNone/>
            </a:pPr>
            <a:endParaRPr sz="1800" dirty="0"/>
          </a:p>
          <a:p>
            <a:pPr marL="0" lvl="0" indent="0" algn="l" rtl="0">
              <a:spcBef>
                <a:spcPts val="0"/>
              </a:spcBef>
              <a:spcAft>
                <a:spcPts val="0"/>
              </a:spcAft>
              <a:buClr>
                <a:schemeClr val="dk1"/>
              </a:buClr>
              <a:buSzPts val="1100"/>
              <a:buFont typeface="Arial"/>
              <a:buNone/>
            </a:pPr>
            <a:r>
              <a:rPr lang="en" sz="1800" dirty="0"/>
              <a:t>Introduces tax based on </a:t>
            </a:r>
            <a:r>
              <a:rPr lang="en" sz="1800" b="1" dirty="0"/>
              <a:t>number of windows</a:t>
            </a:r>
            <a:endParaRPr sz="1800" b="1" dirty="0"/>
          </a:p>
          <a:p>
            <a:pPr marL="0" lvl="0" indent="0" algn="l" rtl="0">
              <a:spcBef>
                <a:spcPts val="0"/>
              </a:spcBef>
              <a:spcAft>
                <a:spcPts val="0"/>
              </a:spcAft>
              <a:buClr>
                <a:schemeClr val="dk1"/>
              </a:buClr>
              <a:buSzPts val="1100"/>
              <a:buFont typeface="Arial"/>
              <a:buNone/>
            </a:pPr>
            <a:endParaRPr sz="1800" dirty="0"/>
          </a:p>
          <a:p>
            <a:pPr marL="0" lvl="0" indent="0" algn="l" rtl="0">
              <a:spcBef>
                <a:spcPts val="0"/>
              </a:spcBef>
              <a:spcAft>
                <a:spcPts val="0"/>
              </a:spcAft>
              <a:buClr>
                <a:schemeClr val="dk1"/>
              </a:buClr>
              <a:buSzPts val="1100"/>
              <a:buFont typeface="Arial"/>
              <a:buNone/>
            </a:pPr>
            <a:r>
              <a:rPr lang="en" sz="1800" dirty="0"/>
              <a:t>Idea spreads to France, Spain, Scotland</a:t>
            </a:r>
            <a:endParaRPr sz="1800" dirty="0"/>
          </a:p>
        </p:txBody>
      </p:sp>
      <p:pic>
        <p:nvPicPr>
          <p:cNvPr id="195" name="Google Shape;195;p33"/>
          <p:cNvPicPr preferRelativeResize="0"/>
          <p:nvPr/>
        </p:nvPicPr>
        <p:blipFill>
          <a:blip r:embed="rId3">
            <a:alphaModFix/>
          </a:blip>
          <a:stretch>
            <a:fillRect/>
          </a:stretch>
        </p:blipFill>
        <p:spPr>
          <a:xfrm>
            <a:off x="413657" y="1017725"/>
            <a:ext cx="2731477" cy="3554186"/>
          </a:xfrm>
          <a:prstGeom prst="rect">
            <a:avLst/>
          </a:prstGeom>
          <a:noFill/>
          <a:ln>
            <a:noFill/>
          </a:ln>
        </p:spPr>
      </p:pic>
    </p:spTree>
    <p:extLst>
      <p:ext uri="{BB962C8B-B14F-4D97-AF65-F5344CB8AC3E}">
        <p14:creationId xmlns:p14="http://schemas.microsoft.com/office/powerpoint/2010/main" val="1483798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9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34"/>
          <p:cNvSpPr txBox="1">
            <a:spLocks noGrp="1"/>
          </p:cNvSpPr>
          <p:nvPr>
            <p:ph type="title"/>
          </p:nvPr>
        </p:nvSpPr>
        <p:spPr>
          <a:xfrm>
            <a:off x="311700" y="372500"/>
            <a:ext cx="8520600" cy="733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700" dirty="0"/>
              <a:t>People adapt</a:t>
            </a:r>
            <a:endParaRPr sz="2700" dirty="0"/>
          </a:p>
        </p:txBody>
      </p:sp>
      <p:sp>
        <p:nvSpPr>
          <p:cNvPr id="201" name="Google Shape;201;p34"/>
          <p:cNvSpPr txBox="1">
            <a:spLocks noGrp="1"/>
          </p:cNvSpPr>
          <p:nvPr>
            <p:ph type="body" idx="1"/>
          </p:nvPr>
        </p:nvSpPr>
        <p:spPr>
          <a:xfrm>
            <a:off x="4963800" y="1507079"/>
            <a:ext cx="3868500" cy="2428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dirty="0"/>
              <a:t>One row of houses in Edinburgh featured no bedroom windows at all. </a:t>
            </a:r>
            <a:endParaRPr sz="1800" dirty="0"/>
          </a:p>
          <a:p>
            <a:pPr marL="0" lvl="0" indent="0" algn="l" rtl="0">
              <a:spcBef>
                <a:spcPts val="1600"/>
              </a:spcBef>
              <a:spcAft>
                <a:spcPts val="1600"/>
              </a:spcAft>
              <a:buNone/>
            </a:pPr>
            <a:r>
              <a:rPr lang="en" sz="1800" dirty="0"/>
              <a:t>Tax revenues fell</a:t>
            </a:r>
            <a:endParaRPr sz="1800" dirty="0"/>
          </a:p>
        </p:txBody>
      </p:sp>
      <p:pic>
        <p:nvPicPr>
          <p:cNvPr id="202" name="Google Shape;202;p34"/>
          <p:cNvPicPr preferRelativeResize="0"/>
          <p:nvPr/>
        </p:nvPicPr>
        <p:blipFill>
          <a:blip r:embed="rId3">
            <a:alphaModFix/>
          </a:blip>
          <a:stretch>
            <a:fillRect/>
          </a:stretch>
        </p:blipFill>
        <p:spPr>
          <a:xfrm>
            <a:off x="512466" y="1322525"/>
            <a:ext cx="3997076" cy="3246400"/>
          </a:xfrm>
          <a:prstGeom prst="rect">
            <a:avLst/>
          </a:prstGeom>
          <a:noFill/>
          <a:ln>
            <a:noFill/>
          </a:ln>
        </p:spPr>
      </p:pic>
    </p:spTree>
    <p:extLst>
      <p:ext uri="{BB962C8B-B14F-4D97-AF65-F5344CB8AC3E}">
        <p14:creationId xmlns:p14="http://schemas.microsoft.com/office/powerpoint/2010/main" val="3944779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1">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35"/>
          <p:cNvSpPr txBox="1">
            <a:spLocks noGrp="1"/>
          </p:cNvSpPr>
          <p:nvPr>
            <p:ph type="body" idx="1"/>
          </p:nvPr>
        </p:nvSpPr>
        <p:spPr>
          <a:xfrm>
            <a:off x="311700" y="1373538"/>
            <a:ext cx="56754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i="1" dirty="0"/>
              <a:t>“Any observed statistical regularity will tend to collapse once pressure is placed upon it for control purposes.”</a:t>
            </a:r>
            <a:r>
              <a:rPr lang="en" sz="1800" dirty="0"/>
              <a:t>  - Charles Goodhart, 1975</a:t>
            </a:r>
            <a:endParaRPr sz="1800" dirty="0"/>
          </a:p>
          <a:p>
            <a:pPr marL="0" lvl="0" indent="0" algn="l" rtl="0">
              <a:spcBef>
                <a:spcPts val="0"/>
              </a:spcBef>
              <a:spcAft>
                <a:spcPts val="0"/>
              </a:spcAft>
              <a:buClr>
                <a:schemeClr val="dk1"/>
              </a:buClr>
              <a:buSzPts val="1100"/>
              <a:buFont typeface="Arial"/>
              <a:buNone/>
            </a:pPr>
            <a:endParaRPr sz="1800" dirty="0"/>
          </a:p>
          <a:p>
            <a:pPr marL="0" lvl="0" indent="0" algn="l" rtl="0">
              <a:spcBef>
                <a:spcPts val="0"/>
              </a:spcBef>
              <a:spcAft>
                <a:spcPts val="0"/>
              </a:spcAft>
              <a:buNone/>
            </a:pPr>
            <a:r>
              <a:rPr lang="en" sz="1800" i="1" dirty="0">
                <a:solidFill>
                  <a:srgbClr val="000000"/>
                </a:solidFill>
              </a:rPr>
              <a:t>Related: </a:t>
            </a:r>
            <a:endParaRPr sz="1800" i="1" dirty="0">
              <a:solidFill>
                <a:srgbClr val="000000"/>
              </a:solidFill>
            </a:endParaRPr>
          </a:p>
          <a:p>
            <a:pPr marL="0" lvl="0" indent="0" algn="l" rtl="0">
              <a:spcBef>
                <a:spcPts val="0"/>
              </a:spcBef>
              <a:spcAft>
                <a:spcPts val="0"/>
              </a:spcAft>
              <a:buNone/>
            </a:pPr>
            <a:r>
              <a:rPr lang="en" sz="1800" i="1" dirty="0">
                <a:solidFill>
                  <a:srgbClr val="000000"/>
                </a:solidFill>
              </a:rPr>
              <a:t>Lucas critique 1976 in macroeconomics </a:t>
            </a:r>
            <a:endParaRPr sz="1800" i="1" dirty="0">
              <a:solidFill>
                <a:srgbClr val="000000"/>
              </a:solidFill>
            </a:endParaRPr>
          </a:p>
          <a:p>
            <a:pPr marL="0" lvl="0" indent="0" algn="l" rtl="0">
              <a:spcBef>
                <a:spcPts val="0"/>
              </a:spcBef>
              <a:spcAft>
                <a:spcPts val="0"/>
              </a:spcAft>
              <a:buNone/>
            </a:pPr>
            <a:r>
              <a:rPr lang="en" sz="1800" i="1" dirty="0">
                <a:solidFill>
                  <a:srgbClr val="000000"/>
                </a:solidFill>
              </a:rPr>
              <a:t>Campbell’s law</a:t>
            </a:r>
            <a:r>
              <a:rPr lang="en" sz="1800" dirty="0">
                <a:solidFill>
                  <a:srgbClr val="000000"/>
                </a:solidFill>
              </a:rPr>
              <a:t> 1979 in social sciences</a:t>
            </a:r>
            <a:endParaRPr sz="1800" dirty="0">
              <a:solidFill>
                <a:srgbClr val="595959"/>
              </a:solidFill>
            </a:endParaRPr>
          </a:p>
          <a:p>
            <a:pPr marL="0" lvl="0" indent="0" algn="l" rtl="0">
              <a:spcBef>
                <a:spcPts val="0"/>
              </a:spcBef>
              <a:spcAft>
                <a:spcPts val="0"/>
              </a:spcAft>
              <a:buNone/>
            </a:pPr>
            <a:endParaRPr i="1" dirty="0"/>
          </a:p>
        </p:txBody>
      </p:sp>
      <p:sp>
        <p:nvSpPr>
          <p:cNvPr id="208" name="Google Shape;208;p35"/>
          <p:cNvSpPr txBox="1">
            <a:spLocks noGrp="1"/>
          </p:cNvSpPr>
          <p:nvPr>
            <p:ph type="title"/>
          </p:nvPr>
        </p:nvSpPr>
        <p:spPr>
          <a:xfrm>
            <a:off x="311700" y="372500"/>
            <a:ext cx="8520600" cy="733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700" dirty="0"/>
              <a:t>Goodhart’s law</a:t>
            </a:r>
            <a:endParaRPr sz="2700" dirty="0"/>
          </a:p>
        </p:txBody>
      </p:sp>
    </p:spTree>
    <p:extLst>
      <p:ext uri="{BB962C8B-B14F-4D97-AF65-F5344CB8AC3E}">
        <p14:creationId xmlns:p14="http://schemas.microsoft.com/office/powerpoint/2010/main" val="74902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0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36"/>
          <p:cNvSpPr txBox="1">
            <a:spLocks noGrp="1"/>
          </p:cNvSpPr>
          <p:nvPr>
            <p:ph type="body" idx="1"/>
          </p:nvPr>
        </p:nvSpPr>
        <p:spPr>
          <a:xfrm>
            <a:off x="299000" y="1636750"/>
            <a:ext cx="5239500" cy="2706300"/>
          </a:xfrm>
          <a:prstGeom prst="rect">
            <a:avLst/>
          </a:prstGeom>
          <a:noFill/>
          <a:ln>
            <a:noFill/>
          </a:ln>
        </p:spPr>
        <p:txBody>
          <a:bodyPr spcFirstLastPara="1" wrap="square" lIns="91400" tIns="91400" rIns="91400" bIns="91400" anchor="t" anchorCtr="0">
            <a:noAutofit/>
          </a:bodyPr>
          <a:lstStyle/>
          <a:p>
            <a:pPr marL="457200" lvl="0" indent="-342900" algn="l" rtl="0">
              <a:lnSpc>
                <a:spcPct val="200000"/>
              </a:lnSpc>
              <a:spcBef>
                <a:spcPts val="0"/>
              </a:spcBef>
              <a:spcAft>
                <a:spcPts val="0"/>
              </a:spcAft>
              <a:buSzPts val="1800"/>
              <a:buChar char="●"/>
            </a:pPr>
            <a:r>
              <a:rPr lang="en" sz="1800" dirty="0">
                <a:solidFill>
                  <a:srgbClr val="585858"/>
                </a:solidFill>
              </a:rPr>
              <a:t>Correlation is all you need for prediction</a:t>
            </a:r>
            <a:endParaRPr sz="1800" dirty="0">
              <a:solidFill>
                <a:srgbClr val="585858"/>
              </a:solidFill>
            </a:endParaRPr>
          </a:p>
          <a:p>
            <a:pPr marL="457200" lvl="0" indent="-342900" algn="l" rtl="0">
              <a:lnSpc>
                <a:spcPct val="200000"/>
              </a:lnSpc>
              <a:spcBef>
                <a:spcPts val="0"/>
              </a:spcBef>
              <a:spcAft>
                <a:spcPts val="0"/>
              </a:spcAft>
              <a:buClr>
                <a:srgbClr val="585858"/>
              </a:buClr>
              <a:buSzPts val="1800"/>
              <a:buChar char="●"/>
            </a:pPr>
            <a:r>
              <a:rPr lang="en" sz="1800" dirty="0">
                <a:solidFill>
                  <a:srgbClr val="585858"/>
                </a:solidFill>
              </a:rPr>
              <a:t>Typically lots of features</a:t>
            </a:r>
            <a:endParaRPr sz="1800" dirty="0">
              <a:solidFill>
                <a:srgbClr val="585858"/>
              </a:solidFill>
            </a:endParaRPr>
          </a:p>
          <a:p>
            <a:pPr marL="457200" lvl="0" indent="-342900" algn="l" rtl="0">
              <a:lnSpc>
                <a:spcPct val="200000"/>
              </a:lnSpc>
              <a:spcBef>
                <a:spcPts val="0"/>
              </a:spcBef>
              <a:spcAft>
                <a:spcPts val="0"/>
              </a:spcAft>
              <a:buClr>
                <a:srgbClr val="585858"/>
              </a:buClr>
              <a:buSzPts val="1800"/>
              <a:buChar char="●"/>
            </a:pPr>
            <a:r>
              <a:rPr lang="en" sz="1800" dirty="0">
                <a:solidFill>
                  <a:srgbClr val="585858"/>
                </a:solidFill>
              </a:rPr>
              <a:t>Features often easy to change</a:t>
            </a:r>
            <a:endParaRPr sz="1800" dirty="0">
              <a:solidFill>
                <a:srgbClr val="585858"/>
              </a:solidFill>
            </a:endParaRPr>
          </a:p>
        </p:txBody>
      </p:sp>
      <p:sp>
        <p:nvSpPr>
          <p:cNvPr id="214" name="Google Shape;214;p36"/>
          <p:cNvSpPr txBox="1">
            <a:spLocks noGrp="1"/>
          </p:cNvSpPr>
          <p:nvPr>
            <p:ph type="title"/>
          </p:nvPr>
        </p:nvSpPr>
        <p:spPr>
          <a:xfrm>
            <a:off x="311699" y="445025"/>
            <a:ext cx="8520600" cy="572700"/>
          </a:xfrm>
          <a:prstGeom prst="rect">
            <a:avLst/>
          </a:prstGeom>
          <a:noFill/>
          <a:ln>
            <a:noFill/>
          </a:ln>
        </p:spPr>
        <p:txBody>
          <a:bodyPr spcFirstLastPara="1" wrap="square" lIns="91400" tIns="91400" rIns="91400" bIns="91400" anchor="t" anchorCtr="0">
            <a:noAutofit/>
          </a:bodyPr>
          <a:lstStyle/>
          <a:p>
            <a:pPr marL="0" marR="0" lvl="0" indent="0" algn="l" rtl="0">
              <a:lnSpc>
                <a:spcPct val="100000"/>
              </a:lnSpc>
              <a:spcBef>
                <a:spcPts val="0"/>
              </a:spcBef>
              <a:spcAft>
                <a:spcPts val="0"/>
              </a:spcAft>
              <a:buClr>
                <a:srgbClr val="990000"/>
              </a:buClr>
              <a:buSzPts val="2520"/>
              <a:buFont typeface="Roboto"/>
              <a:buNone/>
            </a:pPr>
            <a:r>
              <a:rPr lang="en" sz="2700" dirty="0"/>
              <a:t>Learning invites gaming</a:t>
            </a:r>
            <a:endParaRPr sz="2700" dirty="0"/>
          </a:p>
        </p:txBody>
      </p:sp>
      <p:pic>
        <p:nvPicPr>
          <p:cNvPr id="215" name="Google Shape;215;p36" descr="Screen Shot 2019-07-09 at 9.51.05 AM.PDF"/>
          <p:cNvPicPr preferRelativeResize="0"/>
          <p:nvPr/>
        </p:nvPicPr>
        <p:blipFill rotWithShape="1">
          <a:blip r:embed="rId3">
            <a:alphaModFix/>
          </a:blip>
          <a:srcRect/>
          <a:stretch/>
        </p:blipFill>
        <p:spPr>
          <a:xfrm>
            <a:off x="5328496" y="860428"/>
            <a:ext cx="3563757" cy="882031"/>
          </a:xfrm>
          <a:prstGeom prst="rect">
            <a:avLst/>
          </a:prstGeom>
          <a:noFill/>
          <a:ln>
            <a:noFill/>
          </a:ln>
        </p:spPr>
      </p:pic>
      <p:graphicFrame>
        <p:nvGraphicFramePr>
          <p:cNvPr id="216" name="Google Shape;216;p36"/>
          <p:cNvGraphicFramePr/>
          <p:nvPr>
            <p:extLst>
              <p:ext uri="{D42A27DB-BD31-4B8C-83A1-F6EECF244321}">
                <p14:modId xmlns:p14="http://schemas.microsoft.com/office/powerpoint/2010/main" val="3001151394"/>
              </p:ext>
            </p:extLst>
          </p:nvPr>
        </p:nvGraphicFramePr>
        <p:xfrm>
          <a:off x="5883491" y="1891895"/>
          <a:ext cx="2627463" cy="2451155"/>
        </p:xfrm>
        <a:graphic>
          <a:graphicData uri="http://schemas.openxmlformats.org/drawingml/2006/table">
            <a:tbl>
              <a:tblPr firstRow="1" bandRow="1">
                <a:noFill/>
              </a:tblPr>
              <a:tblGrid>
                <a:gridCol w="2627463">
                  <a:extLst>
                    <a:ext uri="{9D8B030D-6E8A-4147-A177-3AD203B41FA5}">
                      <a16:colId xmlns:a16="http://schemas.microsoft.com/office/drawing/2014/main" val="20000"/>
                    </a:ext>
                  </a:extLst>
                </a:gridCol>
              </a:tblGrid>
              <a:tr h="490231">
                <a:tc>
                  <a:txBody>
                    <a:bodyPr/>
                    <a:lstStyle/>
                    <a:p>
                      <a:pPr marL="0" marR="0" lvl="0" indent="0" algn="ctr" rtl="0">
                        <a:lnSpc>
                          <a:spcPct val="100000"/>
                        </a:lnSpc>
                        <a:spcBef>
                          <a:spcPts val="0"/>
                        </a:spcBef>
                        <a:spcAft>
                          <a:spcPts val="0"/>
                        </a:spcAft>
                        <a:buClr>
                          <a:srgbClr val="FFFFFF"/>
                        </a:buClr>
                        <a:buSzPts val="1600"/>
                        <a:buFont typeface="Helvetica Neue"/>
                        <a:buNone/>
                      </a:pPr>
                      <a:r>
                        <a:rPr lang="en" sz="1600" b="1" u="none" strike="noStrike" cap="none">
                          <a:solidFill>
                            <a:srgbClr val="FFFFFF"/>
                          </a:solidFill>
                        </a:rPr>
                        <a:t>Features</a:t>
                      </a:r>
                      <a:endParaRPr/>
                    </a:p>
                  </a:txBody>
                  <a:tcPr marL="0" marR="0" marT="0" marB="0" anchor="ctr"/>
                </a:tc>
                <a:extLst>
                  <a:ext uri="{0D108BD9-81ED-4DB2-BD59-A6C34878D82A}">
                    <a16:rowId xmlns:a16="http://schemas.microsoft.com/office/drawing/2014/main" val="10000"/>
                  </a:ext>
                </a:extLst>
              </a:tr>
              <a:tr h="490231">
                <a:tc>
                  <a:txBody>
                    <a:bodyPr/>
                    <a:lstStyle/>
                    <a:p>
                      <a:pPr marL="0" marR="0" lvl="0" indent="0" algn="ctr" rtl="0">
                        <a:lnSpc>
                          <a:spcPct val="100000"/>
                        </a:lnSpc>
                        <a:spcBef>
                          <a:spcPts val="0"/>
                        </a:spcBef>
                        <a:spcAft>
                          <a:spcPts val="0"/>
                        </a:spcAft>
                        <a:buClr>
                          <a:schemeClr val="dk1"/>
                        </a:buClr>
                        <a:buSzPts val="1400"/>
                        <a:buFont typeface="Cutive"/>
                        <a:buNone/>
                      </a:pPr>
                      <a:r>
                        <a:rPr lang="en" sz="1400" u="none" strike="noStrike" cap="none" dirty="0">
                          <a:latin typeface="Cutive"/>
                          <a:ea typeface="Cutive"/>
                          <a:cs typeface="Cutive"/>
                          <a:sym typeface="Cutive"/>
                        </a:rPr>
                        <a:t>Number of outgoing calls</a:t>
                      </a:r>
                      <a:endParaRPr dirty="0"/>
                    </a:p>
                  </a:txBody>
                  <a:tcPr marL="0" marR="0" marT="0" marB="0" anchor="ctr"/>
                </a:tc>
                <a:extLst>
                  <a:ext uri="{0D108BD9-81ED-4DB2-BD59-A6C34878D82A}">
                    <a16:rowId xmlns:a16="http://schemas.microsoft.com/office/drawing/2014/main" val="10001"/>
                  </a:ext>
                </a:extLst>
              </a:tr>
              <a:tr h="490231">
                <a:tc>
                  <a:txBody>
                    <a:bodyPr/>
                    <a:lstStyle/>
                    <a:p>
                      <a:pPr marL="0" marR="0" lvl="0" indent="0" algn="ctr" rtl="0">
                        <a:lnSpc>
                          <a:spcPct val="100000"/>
                        </a:lnSpc>
                        <a:spcBef>
                          <a:spcPts val="0"/>
                        </a:spcBef>
                        <a:spcAft>
                          <a:spcPts val="0"/>
                        </a:spcAft>
                        <a:buClr>
                          <a:schemeClr val="dk1"/>
                        </a:buClr>
                        <a:buSzPts val="1400"/>
                        <a:buFont typeface="Cutive"/>
                        <a:buNone/>
                      </a:pPr>
                      <a:r>
                        <a:rPr lang="en" sz="1400" u="none" strike="noStrike" cap="none">
                          <a:latin typeface="Cutive"/>
                          <a:ea typeface="Cutive"/>
                          <a:cs typeface="Cutive"/>
                          <a:sym typeface="Cutive"/>
                        </a:rPr>
                        <a:t>Text response rate</a:t>
                      </a:r>
                      <a:endParaRPr/>
                    </a:p>
                  </a:txBody>
                  <a:tcPr marL="0" marR="0" marT="0" marB="0" anchor="ctr"/>
                </a:tc>
                <a:extLst>
                  <a:ext uri="{0D108BD9-81ED-4DB2-BD59-A6C34878D82A}">
                    <a16:rowId xmlns:a16="http://schemas.microsoft.com/office/drawing/2014/main" val="10002"/>
                  </a:ext>
                </a:extLst>
              </a:tr>
              <a:tr h="490231">
                <a:tc>
                  <a:txBody>
                    <a:bodyPr/>
                    <a:lstStyle/>
                    <a:p>
                      <a:pPr marL="0" marR="0" lvl="0" indent="0" algn="ctr" rtl="0">
                        <a:lnSpc>
                          <a:spcPct val="100000"/>
                        </a:lnSpc>
                        <a:spcBef>
                          <a:spcPts val="0"/>
                        </a:spcBef>
                        <a:spcAft>
                          <a:spcPts val="0"/>
                        </a:spcAft>
                        <a:buClr>
                          <a:schemeClr val="dk1"/>
                        </a:buClr>
                        <a:buSzPts val="1400"/>
                        <a:buFont typeface="Cutive"/>
                        <a:buNone/>
                      </a:pPr>
                      <a:r>
                        <a:rPr lang="en" sz="1400" u="none" strike="noStrike" cap="none">
                          <a:latin typeface="Cutive"/>
                          <a:ea typeface="Cutive"/>
                          <a:cs typeface="Cutive"/>
                          <a:sym typeface="Cutive"/>
                        </a:rPr>
                        <a:t>Average airtime balance</a:t>
                      </a:r>
                      <a:endParaRPr/>
                    </a:p>
                  </a:txBody>
                  <a:tcPr marL="0" marR="0" marT="0" marB="0" anchor="ctr"/>
                </a:tc>
                <a:extLst>
                  <a:ext uri="{0D108BD9-81ED-4DB2-BD59-A6C34878D82A}">
                    <a16:rowId xmlns:a16="http://schemas.microsoft.com/office/drawing/2014/main" val="10003"/>
                  </a:ext>
                </a:extLst>
              </a:tr>
              <a:tr h="490231">
                <a:tc>
                  <a:txBody>
                    <a:bodyPr/>
                    <a:lstStyle/>
                    <a:p>
                      <a:pPr marL="0" marR="0" lvl="0" indent="0" algn="ctr" rtl="0">
                        <a:lnSpc>
                          <a:spcPct val="100000"/>
                        </a:lnSpc>
                        <a:spcBef>
                          <a:spcPts val="0"/>
                        </a:spcBef>
                        <a:spcAft>
                          <a:spcPts val="0"/>
                        </a:spcAft>
                        <a:buClr>
                          <a:schemeClr val="dk1"/>
                        </a:buClr>
                        <a:buSzPts val="1400"/>
                        <a:buFont typeface="Cutive"/>
                        <a:buNone/>
                      </a:pPr>
                      <a:r>
                        <a:rPr lang="en" sz="1400" u="none" strike="noStrike" cap="none" dirty="0">
                          <a:latin typeface="Cutive"/>
                          <a:ea typeface="Cutive"/>
                          <a:cs typeface="Cutive"/>
                          <a:sym typeface="Cutive"/>
                        </a:rPr>
                        <a:t>Entropy of GPS coordinates</a:t>
                      </a:r>
                      <a:endParaRPr dirty="0"/>
                    </a:p>
                  </a:txBody>
                  <a:tcPr marL="0" marR="0" marT="0" marB="0" anchor="ct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42850105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39"/>
          <p:cNvSpPr txBox="1">
            <a:spLocks noGrp="1"/>
          </p:cNvSpPr>
          <p:nvPr>
            <p:ph type="title"/>
          </p:nvPr>
        </p:nvSpPr>
        <p:spPr>
          <a:xfrm>
            <a:off x="311700" y="372500"/>
            <a:ext cx="8520600" cy="733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700" dirty="0"/>
              <a:t>What behavior do our decisions </a:t>
            </a:r>
            <a:r>
              <a:rPr lang="en" sz="2700" i="1" dirty="0"/>
              <a:t>incentivize</a:t>
            </a:r>
            <a:r>
              <a:rPr lang="en" sz="2700" dirty="0"/>
              <a:t>?</a:t>
            </a:r>
            <a:endParaRPr sz="2700" dirty="0"/>
          </a:p>
        </p:txBody>
      </p:sp>
      <p:pic>
        <p:nvPicPr>
          <p:cNvPr id="234" name="Google Shape;234;p39"/>
          <p:cNvPicPr preferRelativeResize="0"/>
          <p:nvPr/>
        </p:nvPicPr>
        <p:blipFill>
          <a:blip r:embed="rId3">
            <a:alphaModFix/>
          </a:blip>
          <a:stretch>
            <a:fillRect/>
          </a:stretch>
        </p:blipFill>
        <p:spPr>
          <a:xfrm>
            <a:off x="90435" y="1868993"/>
            <a:ext cx="5523712" cy="2774601"/>
          </a:xfrm>
          <a:prstGeom prst="rect">
            <a:avLst/>
          </a:prstGeom>
          <a:noFill/>
          <a:ln>
            <a:noFill/>
          </a:ln>
        </p:spPr>
      </p:pic>
      <p:sp>
        <p:nvSpPr>
          <p:cNvPr id="235" name="Google Shape;235;p39"/>
          <p:cNvSpPr txBox="1"/>
          <p:nvPr/>
        </p:nvSpPr>
        <p:spPr>
          <a:xfrm>
            <a:off x="4572000" y="4735675"/>
            <a:ext cx="4572000" cy="296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u="sng">
                <a:solidFill>
                  <a:schemeClr val="hlink"/>
                </a:solidFill>
                <a:hlinkClick r:id="rId4"/>
              </a:rPr>
              <a:t>https://www.hioscar.com/faq/five-ways-to-have-your-healthiest-year-yet</a:t>
            </a:r>
            <a:endParaRPr/>
          </a:p>
        </p:txBody>
      </p:sp>
      <p:pic>
        <p:nvPicPr>
          <p:cNvPr id="236" name="Google Shape;236;p39"/>
          <p:cNvPicPr preferRelativeResize="0"/>
          <p:nvPr/>
        </p:nvPicPr>
        <p:blipFill>
          <a:blip r:embed="rId5">
            <a:alphaModFix/>
          </a:blip>
          <a:stretch>
            <a:fillRect/>
          </a:stretch>
        </p:blipFill>
        <p:spPr>
          <a:xfrm>
            <a:off x="5416062" y="1401001"/>
            <a:ext cx="3369526" cy="1332152"/>
          </a:xfrm>
          <a:prstGeom prst="rect">
            <a:avLst/>
          </a:prstGeom>
          <a:noFill/>
          <a:ln>
            <a:noFill/>
          </a:ln>
        </p:spPr>
      </p:pic>
    </p:spTree>
    <p:extLst>
      <p:ext uri="{BB962C8B-B14F-4D97-AF65-F5344CB8AC3E}">
        <p14:creationId xmlns:p14="http://schemas.microsoft.com/office/powerpoint/2010/main" val="2103668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40"/>
          <p:cNvSpPr txBox="1">
            <a:spLocks noGrp="1"/>
          </p:cNvSpPr>
          <p:nvPr>
            <p:ph type="title"/>
          </p:nvPr>
        </p:nvSpPr>
        <p:spPr>
          <a:xfrm>
            <a:off x="311700" y="372500"/>
            <a:ext cx="8520600" cy="733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700" dirty="0"/>
              <a:t>But there are two ways of going about it</a:t>
            </a:r>
            <a:endParaRPr sz="2700" dirty="0"/>
          </a:p>
        </p:txBody>
      </p:sp>
      <p:pic>
        <p:nvPicPr>
          <p:cNvPr id="242" name="Google Shape;242;p40" descr="phone_cradle.mp4"/>
          <p:cNvPicPr preferRelativeResize="0"/>
          <p:nvPr/>
        </p:nvPicPr>
        <p:blipFill rotWithShape="1">
          <a:blip r:embed="rId3">
            <a:alphaModFix/>
          </a:blip>
          <a:srcRect/>
          <a:stretch/>
        </p:blipFill>
        <p:spPr>
          <a:xfrm>
            <a:off x="4842646" y="1372664"/>
            <a:ext cx="1808686" cy="3191796"/>
          </a:xfrm>
          <a:prstGeom prst="rect">
            <a:avLst/>
          </a:prstGeom>
          <a:noFill/>
          <a:ln>
            <a:noFill/>
          </a:ln>
        </p:spPr>
      </p:pic>
      <p:pic>
        <p:nvPicPr>
          <p:cNvPr id="243" name="Google Shape;243;p40" descr="Image"/>
          <p:cNvPicPr preferRelativeResize="0"/>
          <p:nvPr/>
        </p:nvPicPr>
        <p:blipFill rotWithShape="1">
          <a:blip r:embed="rId4">
            <a:alphaModFix/>
          </a:blip>
          <a:srcRect l="25890" r="25886"/>
          <a:stretch/>
        </p:blipFill>
        <p:spPr>
          <a:xfrm>
            <a:off x="1387294" y="1372755"/>
            <a:ext cx="2283910" cy="3191705"/>
          </a:xfrm>
          <a:prstGeom prst="rect">
            <a:avLst/>
          </a:prstGeom>
          <a:noFill/>
          <a:ln>
            <a:noFill/>
          </a:ln>
        </p:spPr>
      </p:pic>
    </p:spTree>
    <p:extLst>
      <p:ext uri="{BB962C8B-B14F-4D97-AF65-F5344CB8AC3E}">
        <p14:creationId xmlns:p14="http://schemas.microsoft.com/office/powerpoint/2010/main" val="3524769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Title 1">
            <a:extLst>
              <a:ext uri="{FF2B5EF4-FFF2-40B4-BE49-F238E27FC236}">
                <a16:creationId xmlns:a16="http://schemas.microsoft.com/office/drawing/2014/main" id="{E5374A19-D6EA-BB4F-AD84-5AFE19F4EB9F}"/>
              </a:ext>
            </a:extLst>
          </p:cNvPr>
          <p:cNvSpPr>
            <a:spLocks noGrp="1" noChangeArrowheads="1"/>
          </p:cNvSpPr>
          <p:nvPr>
            <p:ph type="title"/>
          </p:nvPr>
        </p:nvSpPr>
        <p:spPr>
          <a:xfrm>
            <a:off x="1255854" y="276225"/>
            <a:ext cx="6571526" cy="857250"/>
          </a:xfrm>
        </p:spPr>
        <p:txBody>
          <a:bodyPr/>
          <a:lstStyle/>
          <a:p>
            <a:r>
              <a:rPr lang="en-US" altLang="en-US" sz="2700" dirty="0">
                <a:ea typeface="ＭＳ Ｐゴシック" panose="020B0600070205080204" pitchFamily="34" charset="-128"/>
              </a:rPr>
              <a:t>Basics of Decision Making</a:t>
            </a:r>
          </a:p>
        </p:txBody>
      </p:sp>
      <p:sp>
        <p:nvSpPr>
          <p:cNvPr id="7170" name="Content Placeholder 2">
            <a:extLst>
              <a:ext uri="{FF2B5EF4-FFF2-40B4-BE49-F238E27FC236}">
                <a16:creationId xmlns:a16="http://schemas.microsoft.com/office/drawing/2014/main" id="{911D7269-71CC-0A48-95DB-3118BD19FD43}"/>
              </a:ext>
            </a:extLst>
          </p:cNvPr>
          <p:cNvSpPr>
            <a:spLocks noGrp="1" noChangeArrowheads="1"/>
          </p:cNvSpPr>
          <p:nvPr>
            <p:ph idx="1"/>
          </p:nvPr>
        </p:nvSpPr>
        <p:spPr>
          <a:xfrm>
            <a:off x="1519779" y="1276108"/>
            <a:ext cx="6369955" cy="3511556"/>
          </a:xfrm>
        </p:spPr>
        <p:txBody>
          <a:bodyPr>
            <a:normAutofit lnSpcReduction="10000"/>
          </a:bodyPr>
          <a:lstStyle/>
          <a:p>
            <a:pPr>
              <a:lnSpc>
                <a:spcPct val="90000"/>
              </a:lnSpc>
            </a:pPr>
            <a:r>
              <a:rPr lang="en-US" altLang="en-US" sz="1800" dirty="0">
                <a:ea typeface="ＭＳ Ｐゴシック" panose="020B0600070205080204" pitchFamily="34" charset="-128"/>
              </a:rPr>
              <a:t>We’ll start by considering the most simple of decision-making formulations</a:t>
            </a:r>
          </a:p>
          <a:p>
            <a:pPr>
              <a:lnSpc>
                <a:spcPct val="90000"/>
              </a:lnSpc>
            </a:pPr>
            <a:r>
              <a:rPr lang="en-US" altLang="en-US" sz="1800" dirty="0">
                <a:ea typeface="ＭＳ Ｐゴシック" panose="020B0600070205080204" pitchFamily="34" charset="-128"/>
              </a:rPr>
              <a:t>Let’s suppose that </a:t>
            </a:r>
            <a:r>
              <a:rPr lang="en-US" altLang="en-US" sz="1800" dirty="0">
                <a:solidFill>
                  <a:schemeClr val="accent2"/>
                </a:solidFill>
                <a:ea typeface="ＭＳ Ｐゴシック" panose="020B0600070205080204" pitchFamily="34" charset="-128"/>
              </a:rPr>
              <a:t>Reality</a:t>
            </a:r>
            <a:r>
              <a:rPr lang="en-US" altLang="en-US" sz="1800" dirty="0">
                <a:ea typeface="ＭＳ Ｐゴシック" panose="020B0600070205080204" pitchFamily="34" charset="-128"/>
              </a:rPr>
              <a:t> is in one of two states, which we denote as 0 or 1</a:t>
            </a:r>
          </a:p>
          <a:p>
            <a:pPr>
              <a:lnSpc>
                <a:spcPct val="90000"/>
              </a:lnSpc>
            </a:pPr>
            <a:r>
              <a:rPr lang="en-US" altLang="en-US" sz="1800" dirty="0">
                <a:ea typeface="ＭＳ Ｐゴシック" panose="020B0600070205080204" pitchFamily="34" charset="-128"/>
              </a:rPr>
              <a:t>We don’t observe this state, but we do obtain </a:t>
            </a:r>
            <a:r>
              <a:rPr lang="en-US" altLang="en-US" sz="1800" dirty="0">
                <a:solidFill>
                  <a:schemeClr val="accent2"/>
                </a:solidFill>
                <a:ea typeface="ＭＳ Ｐゴシック" panose="020B0600070205080204" pitchFamily="34" charset="-128"/>
              </a:rPr>
              <a:t>Data</a:t>
            </a:r>
            <a:r>
              <a:rPr lang="en-US" altLang="en-US" sz="1800" dirty="0">
                <a:ea typeface="ＭＳ Ｐゴシック" panose="020B0600070205080204" pitchFamily="34" charset="-128"/>
              </a:rPr>
              <a:t> that is drawn from a distribution that depends whether the state is 0 or 1</a:t>
            </a:r>
          </a:p>
          <a:p>
            <a:pPr>
              <a:lnSpc>
                <a:spcPct val="90000"/>
              </a:lnSpc>
            </a:pPr>
            <a:r>
              <a:rPr lang="en-US" altLang="en-US" sz="1800" dirty="0">
                <a:ea typeface="ＭＳ Ｐゴシック" panose="020B0600070205080204" pitchFamily="34" charset="-128"/>
              </a:rPr>
              <a:t>We make a </a:t>
            </a:r>
            <a:r>
              <a:rPr lang="en-US" altLang="en-US" sz="1800" dirty="0">
                <a:solidFill>
                  <a:schemeClr val="accent2"/>
                </a:solidFill>
                <a:ea typeface="ＭＳ Ｐゴシック" panose="020B0600070205080204" pitchFamily="34" charset="-128"/>
              </a:rPr>
              <a:t>Decision</a:t>
            </a:r>
            <a:r>
              <a:rPr lang="en-US" altLang="en-US" sz="1800" dirty="0">
                <a:ea typeface="ＭＳ Ｐゴシック" panose="020B0600070205080204" pitchFamily="34" charset="-128"/>
              </a:rPr>
              <a:t> based on the Data, which we denote as 0 or 1</a:t>
            </a:r>
          </a:p>
          <a:p>
            <a:pPr>
              <a:lnSpc>
                <a:spcPct val="90000"/>
              </a:lnSpc>
            </a:pPr>
            <a:r>
              <a:rPr lang="en-US" altLang="en-US" sz="1800" dirty="0">
                <a:ea typeface="ＭＳ Ｐゴシック" panose="020B0600070205080204" pitchFamily="34" charset="-128"/>
              </a:rPr>
              <a:t>We can think of the Decision as our best guess as to the state of Reality or, more generally, as an action we think is best given our guess of the state of Reality</a:t>
            </a:r>
          </a:p>
          <a:p>
            <a:pPr>
              <a:lnSpc>
                <a:spcPct val="90000"/>
              </a:lnSpc>
            </a:pPr>
            <a:r>
              <a:rPr lang="en-US" altLang="en-US" sz="1800" dirty="0">
                <a:ea typeface="ＭＳ Ｐゴシック" panose="020B0600070205080204" pitchFamily="34" charset="-128"/>
              </a:rPr>
              <a:t>Example</a:t>
            </a:r>
            <a:r>
              <a:rPr lang="en-US" altLang="en-US" sz="1800" dirty="0">
                <a:solidFill>
                  <a:schemeClr val="accent2"/>
                </a:solidFill>
                <a:ea typeface="ＭＳ Ｐゴシック" panose="020B0600070205080204" pitchFamily="34" charset="-128"/>
              </a:rPr>
              <a:t>:  COVID-19 testing</a:t>
            </a:r>
          </a:p>
          <a:p>
            <a:pPr>
              <a:lnSpc>
                <a:spcPct val="90000"/>
              </a:lnSpc>
            </a:pPr>
            <a:endParaRPr lang="en-US" altLang="en-US" sz="1800" dirty="0">
              <a:ea typeface="ＭＳ Ｐゴシック" panose="020B0600070205080204" pitchFamily="34" charset="-128"/>
            </a:endParaRPr>
          </a:p>
          <a:p>
            <a:pPr lvl="1">
              <a:lnSpc>
                <a:spcPct val="90000"/>
              </a:lnSpc>
            </a:pPr>
            <a:endParaRPr lang="en-US" altLang="en-US" sz="1500" dirty="0">
              <a:ea typeface="ＭＳ Ｐゴシック" panose="020B0600070205080204" pitchFamily="34" charset="-128"/>
            </a:endParaRPr>
          </a:p>
        </p:txBody>
      </p:sp>
      <p:sp>
        <p:nvSpPr>
          <p:cNvPr id="2" name="Footer Placeholder 1">
            <a:extLst>
              <a:ext uri="{FF2B5EF4-FFF2-40B4-BE49-F238E27FC236}">
                <a16:creationId xmlns:a16="http://schemas.microsoft.com/office/drawing/2014/main" id="{2932C3F5-3062-994A-91EC-161738F8027B}"/>
              </a:ext>
            </a:extLst>
          </p:cNvPr>
          <p:cNvSpPr>
            <a:spLocks noGrp="1"/>
          </p:cNvSpPr>
          <p:nvPr>
            <p:ph type="ftr" sz="quarter" idx="3"/>
          </p:nvPr>
        </p:nvSpPr>
        <p:spPr/>
        <p:txBody>
          <a:bodyPr/>
          <a:lstStyle/>
          <a:p>
            <a:r>
              <a:rPr lang="en-US"/>
              <a:t>University of California, Berkeley</a:t>
            </a:r>
            <a:endParaRPr lang="en-US" dirty="0"/>
          </a:p>
        </p:txBody>
      </p:sp>
    </p:spTree>
    <p:extLst>
      <p:ext uri="{BB962C8B-B14F-4D97-AF65-F5344CB8AC3E}">
        <p14:creationId xmlns:p14="http://schemas.microsoft.com/office/powerpoint/2010/main" val="29370478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Title 1">
            <a:extLst>
              <a:ext uri="{FF2B5EF4-FFF2-40B4-BE49-F238E27FC236}">
                <a16:creationId xmlns:a16="http://schemas.microsoft.com/office/drawing/2014/main" id="{E5374A19-D6EA-BB4F-AD84-5AFE19F4EB9F}"/>
              </a:ext>
            </a:extLst>
          </p:cNvPr>
          <p:cNvSpPr>
            <a:spLocks noGrp="1" noChangeArrowheads="1"/>
          </p:cNvSpPr>
          <p:nvPr>
            <p:ph type="title"/>
          </p:nvPr>
        </p:nvSpPr>
        <p:spPr>
          <a:xfrm>
            <a:off x="1255854" y="276225"/>
            <a:ext cx="6571526" cy="857250"/>
          </a:xfrm>
        </p:spPr>
        <p:txBody>
          <a:bodyPr>
            <a:normAutofit/>
          </a:bodyPr>
          <a:lstStyle/>
          <a:p>
            <a:r>
              <a:rPr lang="en-US" altLang="en-US" sz="2700" dirty="0">
                <a:ea typeface="ＭＳ Ｐゴシック" panose="020B0600070205080204" pitchFamily="34" charset="-128"/>
              </a:rPr>
              <a:t>The Basic Two-by-Two Table</a:t>
            </a:r>
          </a:p>
        </p:txBody>
      </p:sp>
      <p:sp>
        <p:nvSpPr>
          <p:cNvPr id="2" name="Footer Placeholder 1">
            <a:extLst>
              <a:ext uri="{FF2B5EF4-FFF2-40B4-BE49-F238E27FC236}">
                <a16:creationId xmlns:a16="http://schemas.microsoft.com/office/drawing/2014/main" id="{92F13761-BD1A-C04D-A290-0FF419551A4F}"/>
              </a:ext>
            </a:extLst>
          </p:cNvPr>
          <p:cNvSpPr>
            <a:spLocks noGrp="1"/>
          </p:cNvSpPr>
          <p:nvPr>
            <p:ph type="ftr" sz="quarter" idx="3"/>
          </p:nvPr>
        </p:nvSpPr>
        <p:spPr/>
        <p:txBody>
          <a:bodyPr/>
          <a:lstStyle/>
          <a:p>
            <a:r>
              <a:rPr lang="en-US"/>
              <a:t>University of California, Berkeley</a:t>
            </a:r>
            <a:endParaRPr lang="en-US" dirty="0"/>
          </a:p>
        </p:txBody>
      </p:sp>
      <p:graphicFrame>
        <p:nvGraphicFramePr>
          <p:cNvPr id="3" name="Table 2">
            <a:extLst>
              <a:ext uri="{FF2B5EF4-FFF2-40B4-BE49-F238E27FC236}">
                <a16:creationId xmlns:a16="http://schemas.microsoft.com/office/drawing/2014/main" id="{BA8124FA-19E4-9546-9C40-3DE00D3C0C08}"/>
              </a:ext>
            </a:extLst>
          </p:cNvPr>
          <p:cNvGraphicFramePr>
            <a:graphicFrameLocks noGrp="1"/>
          </p:cNvGraphicFramePr>
          <p:nvPr>
            <p:extLst>
              <p:ext uri="{D42A27DB-BD31-4B8C-83A1-F6EECF244321}">
                <p14:modId xmlns:p14="http://schemas.microsoft.com/office/powerpoint/2010/main" val="341564664"/>
              </p:ext>
            </p:extLst>
          </p:nvPr>
        </p:nvGraphicFramePr>
        <p:xfrm>
          <a:off x="3439114" y="1824235"/>
          <a:ext cx="1901630" cy="1483260"/>
        </p:xfrm>
        <a:graphic>
          <a:graphicData uri="http://schemas.openxmlformats.org/drawingml/2006/table">
            <a:tbl>
              <a:tblPr firstRow="1" bandRow="1">
                <a:tableStyleId>{5940675A-B579-460E-94D1-54222C63F5DA}</a:tableStyleId>
              </a:tblPr>
              <a:tblGrid>
                <a:gridCol w="950815">
                  <a:extLst>
                    <a:ext uri="{9D8B030D-6E8A-4147-A177-3AD203B41FA5}">
                      <a16:colId xmlns:a16="http://schemas.microsoft.com/office/drawing/2014/main" val="2867805166"/>
                    </a:ext>
                  </a:extLst>
                </a:gridCol>
                <a:gridCol w="950815">
                  <a:extLst>
                    <a:ext uri="{9D8B030D-6E8A-4147-A177-3AD203B41FA5}">
                      <a16:colId xmlns:a16="http://schemas.microsoft.com/office/drawing/2014/main" val="3118259853"/>
                    </a:ext>
                  </a:extLst>
                </a:gridCol>
              </a:tblGrid>
              <a:tr h="741630">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465380068"/>
                  </a:ext>
                </a:extLst>
              </a:tr>
              <a:tr h="741630">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934244337"/>
                  </a:ext>
                </a:extLst>
              </a:tr>
            </a:tbl>
          </a:graphicData>
        </a:graphic>
      </p:graphicFrame>
      <p:sp>
        <p:nvSpPr>
          <p:cNvPr id="4" name="TextBox 3">
            <a:extLst>
              <a:ext uri="{FF2B5EF4-FFF2-40B4-BE49-F238E27FC236}">
                <a16:creationId xmlns:a16="http://schemas.microsoft.com/office/drawing/2014/main" id="{94F93651-864A-E64A-9DDC-CBBAD2BB67C9}"/>
              </a:ext>
            </a:extLst>
          </p:cNvPr>
          <p:cNvSpPr txBox="1"/>
          <p:nvPr/>
        </p:nvSpPr>
        <p:spPr>
          <a:xfrm>
            <a:off x="3812687" y="1133475"/>
            <a:ext cx="1154483" cy="369332"/>
          </a:xfrm>
          <a:prstGeom prst="rect">
            <a:avLst/>
          </a:prstGeom>
          <a:noFill/>
        </p:spPr>
        <p:txBody>
          <a:bodyPr wrap="none" rtlCol="0">
            <a:spAutoFit/>
          </a:bodyPr>
          <a:lstStyle/>
          <a:p>
            <a:r>
              <a:rPr lang="en-US" dirty="0"/>
              <a:t>Decision</a:t>
            </a:r>
          </a:p>
        </p:txBody>
      </p:sp>
      <p:sp>
        <p:nvSpPr>
          <p:cNvPr id="5" name="TextBox 4">
            <a:extLst>
              <a:ext uri="{FF2B5EF4-FFF2-40B4-BE49-F238E27FC236}">
                <a16:creationId xmlns:a16="http://schemas.microsoft.com/office/drawing/2014/main" id="{E1837D10-8289-3844-A408-F90F295CA70D}"/>
              </a:ext>
            </a:extLst>
          </p:cNvPr>
          <p:cNvSpPr txBox="1"/>
          <p:nvPr/>
        </p:nvSpPr>
        <p:spPr>
          <a:xfrm rot="16200000">
            <a:off x="2354776" y="2381198"/>
            <a:ext cx="969753" cy="369332"/>
          </a:xfrm>
          <a:prstGeom prst="rect">
            <a:avLst/>
          </a:prstGeom>
          <a:noFill/>
        </p:spPr>
        <p:txBody>
          <a:bodyPr wrap="none" rtlCol="0">
            <a:spAutoFit/>
          </a:bodyPr>
          <a:lstStyle/>
          <a:p>
            <a:r>
              <a:rPr lang="en-US" dirty="0"/>
              <a:t>Reality</a:t>
            </a:r>
          </a:p>
        </p:txBody>
      </p:sp>
      <p:sp>
        <p:nvSpPr>
          <p:cNvPr id="6" name="TextBox 5">
            <a:extLst>
              <a:ext uri="{FF2B5EF4-FFF2-40B4-BE49-F238E27FC236}">
                <a16:creationId xmlns:a16="http://schemas.microsoft.com/office/drawing/2014/main" id="{545695AA-7E85-FE43-9EDE-EAC6D5D7A085}"/>
              </a:ext>
            </a:extLst>
          </p:cNvPr>
          <p:cNvSpPr txBox="1"/>
          <p:nvPr/>
        </p:nvSpPr>
        <p:spPr>
          <a:xfrm>
            <a:off x="3752536" y="1477589"/>
            <a:ext cx="314510" cy="338554"/>
          </a:xfrm>
          <a:prstGeom prst="rect">
            <a:avLst/>
          </a:prstGeom>
          <a:noFill/>
        </p:spPr>
        <p:txBody>
          <a:bodyPr wrap="none" rtlCol="0">
            <a:spAutoFit/>
          </a:bodyPr>
          <a:lstStyle/>
          <a:p>
            <a:r>
              <a:rPr lang="en-US" sz="1600" dirty="0"/>
              <a:t>0</a:t>
            </a:r>
          </a:p>
        </p:txBody>
      </p:sp>
      <p:sp>
        <p:nvSpPr>
          <p:cNvPr id="8" name="TextBox 7">
            <a:extLst>
              <a:ext uri="{FF2B5EF4-FFF2-40B4-BE49-F238E27FC236}">
                <a16:creationId xmlns:a16="http://schemas.microsoft.com/office/drawing/2014/main" id="{83077F31-4469-2A4B-B6A4-EE2A5C766DDB}"/>
              </a:ext>
            </a:extLst>
          </p:cNvPr>
          <p:cNvSpPr txBox="1"/>
          <p:nvPr/>
        </p:nvSpPr>
        <p:spPr>
          <a:xfrm rot="16200000">
            <a:off x="3069607" y="2001324"/>
            <a:ext cx="314510" cy="338554"/>
          </a:xfrm>
          <a:prstGeom prst="rect">
            <a:avLst/>
          </a:prstGeom>
          <a:noFill/>
        </p:spPr>
        <p:txBody>
          <a:bodyPr wrap="none" rtlCol="0">
            <a:spAutoFit/>
          </a:bodyPr>
          <a:lstStyle/>
          <a:p>
            <a:r>
              <a:rPr lang="en-US" sz="1600" dirty="0"/>
              <a:t>0</a:t>
            </a:r>
          </a:p>
        </p:txBody>
      </p:sp>
      <p:sp>
        <p:nvSpPr>
          <p:cNvPr id="9" name="TextBox 8">
            <a:extLst>
              <a:ext uri="{FF2B5EF4-FFF2-40B4-BE49-F238E27FC236}">
                <a16:creationId xmlns:a16="http://schemas.microsoft.com/office/drawing/2014/main" id="{90D952DE-337D-C44F-9264-C4C9DA288CDB}"/>
              </a:ext>
            </a:extLst>
          </p:cNvPr>
          <p:cNvSpPr txBox="1"/>
          <p:nvPr/>
        </p:nvSpPr>
        <p:spPr>
          <a:xfrm rot="16200000">
            <a:off x="3064899" y="2755670"/>
            <a:ext cx="314510" cy="338554"/>
          </a:xfrm>
          <a:prstGeom prst="rect">
            <a:avLst/>
          </a:prstGeom>
          <a:noFill/>
        </p:spPr>
        <p:txBody>
          <a:bodyPr wrap="none" rtlCol="0">
            <a:spAutoFit/>
          </a:bodyPr>
          <a:lstStyle/>
          <a:p>
            <a:r>
              <a:rPr lang="en-US" sz="1600" dirty="0"/>
              <a:t>1</a:t>
            </a:r>
          </a:p>
        </p:txBody>
      </p:sp>
      <p:sp>
        <p:nvSpPr>
          <p:cNvPr id="10" name="TextBox 9">
            <a:extLst>
              <a:ext uri="{FF2B5EF4-FFF2-40B4-BE49-F238E27FC236}">
                <a16:creationId xmlns:a16="http://schemas.microsoft.com/office/drawing/2014/main" id="{9D2FF5FF-2206-4444-99F9-B97F1BFC24FD}"/>
              </a:ext>
            </a:extLst>
          </p:cNvPr>
          <p:cNvSpPr txBox="1"/>
          <p:nvPr/>
        </p:nvSpPr>
        <p:spPr>
          <a:xfrm>
            <a:off x="4677203" y="1481915"/>
            <a:ext cx="314510" cy="338554"/>
          </a:xfrm>
          <a:prstGeom prst="rect">
            <a:avLst/>
          </a:prstGeom>
          <a:noFill/>
        </p:spPr>
        <p:txBody>
          <a:bodyPr wrap="none" rtlCol="0">
            <a:spAutoFit/>
          </a:bodyPr>
          <a:lstStyle/>
          <a:p>
            <a:r>
              <a:rPr lang="en-US" sz="1600" dirty="0"/>
              <a:t>1</a:t>
            </a:r>
          </a:p>
        </p:txBody>
      </p:sp>
    </p:spTree>
    <p:extLst>
      <p:ext uri="{BB962C8B-B14F-4D97-AF65-F5344CB8AC3E}">
        <p14:creationId xmlns:p14="http://schemas.microsoft.com/office/powerpoint/2010/main" val="8063125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Title 1">
            <a:extLst>
              <a:ext uri="{FF2B5EF4-FFF2-40B4-BE49-F238E27FC236}">
                <a16:creationId xmlns:a16="http://schemas.microsoft.com/office/drawing/2014/main" id="{E5374A19-D6EA-BB4F-AD84-5AFE19F4EB9F}"/>
              </a:ext>
            </a:extLst>
          </p:cNvPr>
          <p:cNvSpPr>
            <a:spLocks noGrp="1" noChangeArrowheads="1"/>
          </p:cNvSpPr>
          <p:nvPr>
            <p:ph type="title"/>
          </p:nvPr>
        </p:nvSpPr>
        <p:spPr>
          <a:xfrm>
            <a:off x="1255854" y="276225"/>
            <a:ext cx="6571526" cy="857250"/>
          </a:xfrm>
        </p:spPr>
        <p:txBody>
          <a:bodyPr>
            <a:normAutofit/>
          </a:bodyPr>
          <a:lstStyle/>
          <a:p>
            <a:r>
              <a:rPr lang="en-US" altLang="en-US" sz="2700" dirty="0">
                <a:ea typeface="ＭＳ Ｐゴシック" panose="020B0600070205080204" pitchFamily="34" charset="-128"/>
              </a:rPr>
              <a:t>The Basic Two-by-Two Table</a:t>
            </a:r>
          </a:p>
        </p:txBody>
      </p:sp>
      <p:sp>
        <p:nvSpPr>
          <p:cNvPr id="2" name="Footer Placeholder 1">
            <a:extLst>
              <a:ext uri="{FF2B5EF4-FFF2-40B4-BE49-F238E27FC236}">
                <a16:creationId xmlns:a16="http://schemas.microsoft.com/office/drawing/2014/main" id="{92F13761-BD1A-C04D-A290-0FF419551A4F}"/>
              </a:ext>
            </a:extLst>
          </p:cNvPr>
          <p:cNvSpPr>
            <a:spLocks noGrp="1"/>
          </p:cNvSpPr>
          <p:nvPr>
            <p:ph type="ftr" sz="quarter" idx="3"/>
          </p:nvPr>
        </p:nvSpPr>
        <p:spPr/>
        <p:txBody>
          <a:bodyPr/>
          <a:lstStyle/>
          <a:p>
            <a:r>
              <a:rPr lang="en-US"/>
              <a:t>University of California, Berkeley</a:t>
            </a:r>
            <a:endParaRPr lang="en-US" dirty="0"/>
          </a:p>
        </p:txBody>
      </p:sp>
      <p:graphicFrame>
        <p:nvGraphicFramePr>
          <p:cNvPr id="3" name="Table 2">
            <a:extLst>
              <a:ext uri="{FF2B5EF4-FFF2-40B4-BE49-F238E27FC236}">
                <a16:creationId xmlns:a16="http://schemas.microsoft.com/office/drawing/2014/main" id="{BA8124FA-19E4-9546-9C40-3DE00D3C0C08}"/>
              </a:ext>
            </a:extLst>
          </p:cNvPr>
          <p:cNvGraphicFramePr>
            <a:graphicFrameLocks noGrp="1"/>
          </p:cNvGraphicFramePr>
          <p:nvPr>
            <p:extLst>
              <p:ext uri="{D42A27DB-BD31-4B8C-83A1-F6EECF244321}">
                <p14:modId xmlns:p14="http://schemas.microsoft.com/office/powerpoint/2010/main" val="2673105930"/>
              </p:ext>
            </p:extLst>
          </p:nvPr>
        </p:nvGraphicFramePr>
        <p:xfrm>
          <a:off x="3439114" y="1824235"/>
          <a:ext cx="1901630" cy="1483260"/>
        </p:xfrm>
        <a:graphic>
          <a:graphicData uri="http://schemas.openxmlformats.org/drawingml/2006/table">
            <a:tbl>
              <a:tblPr firstRow="1" bandRow="1">
                <a:tableStyleId>{5940675A-B579-460E-94D1-54222C63F5DA}</a:tableStyleId>
              </a:tblPr>
              <a:tblGrid>
                <a:gridCol w="950815">
                  <a:extLst>
                    <a:ext uri="{9D8B030D-6E8A-4147-A177-3AD203B41FA5}">
                      <a16:colId xmlns:a16="http://schemas.microsoft.com/office/drawing/2014/main" val="2867805166"/>
                    </a:ext>
                  </a:extLst>
                </a:gridCol>
                <a:gridCol w="950815">
                  <a:extLst>
                    <a:ext uri="{9D8B030D-6E8A-4147-A177-3AD203B41FA5}">
                      <a16:colId xmlns:a16="http://schemas.microsoft.com/office/drawing/2014/main" val="3118259853"/>
                    </a:ext>
                  </a:extLst>
                </a:gridCol>
              </a:tblGrid>
              <a:tr h="741630">
                <a:tc>
                  <a:txBody>
                    <a:bodyPr/>
                    <a:lstStyle/>
                    <a:p>
                      <a:pPr algn="ctr"/>
                      <a:r>
                        <a:rPr lang="en-US" dirty="0"/>
                        <a:t>TN</a:t>
                      </a:r>
                    </a:p>
                  </a:txBody>
                  <a:tcPr anchor="ctr"/>
                </a:tc>
                <a:tc>
                  <a:txBody>
                    <a:bodyPr/>
                    <a:lstStyle/>
                    <a:p>
                      <a:pPr algn="ctr"/>
                      <a:r>
                        <a:rPr lang="en-US" dirty="0"/>
                        <a:t>FP</a:t>
                      </a:r>
                    </a:p>
                  </a:txBody>
                  <a:tcPr anchor="ctr"/>
                </a:tc>
                <a:extLst>
                  <a:ext uri="{0D108BD9-81ED-4DB2-BD59-A6C34878D82A}">
                    <a16:rowId xmlns:a16="http://schemas.microsoft.com/office/drawing/2014/main" val="2465380068"/>
                  </a:ext>
                </a:extLst>
              </a:tr>
              <a:tr h="741630">
                <a:tc>
                  <a:txBody>
                    <a:bodyPr/>
                    <a:lstStyle/>
                    <a:p>
                      <a:pPr algn="ctr"/>
                      <a:r>
                        <a:rPr lang="en-US" dirty="0"/>
                        <a:t>FN</a:t>
                      </a:r>
                    </a:p>
                  </a:txBody>
                  <a:tcPr anchor="ctr"/>
                </a:tc>
                <a:tc>
                  <a:txBody>
                    <a:bodyPr/>
                    <a:lstStyle/>
                    <a:p>
                      <a:pPr algn="ctr"/>
                      <a:r>
                        <a:rPr lang="en-US" dirty="0"/>
                        <a:t>TP</a:t>
                      </a:r>
                    </a:p>
                  </a:txBody>
                  <a:tcPr anchor="ctr"/>
                </a:tc>
                <a:extLst>
                  <a:ext uri="{0D108BD9-81ED-4DB2-BD59-A6C34878D82A}">
                    <a16:rowId xmlns:a16="http://schemas.microsoft.com/office/drawing/2014/main" val="2934244337"/>
                  </a:ext>
                </a:extLst>
              </a:tr>
            </a:tbl>
          </a:graphicData>
        </a:graphic>
      </p:graphicFrame>
      <p:sp>
        <p:nvSpPr>
          <p:cNvPr id="4" name="TextBox 3">
            <a:extLst>
              <a:ext uri="{FF2B5EF4-FFF2-40B4-BE49-F238E27FC236}">
                <a16:creationId xmlns:a16="http://schemas.microsoft.com/office/drawing/2014/main" id="{94F93651-864A-E64A-9DDC-CBBAD2BB67C9}"/>
              </a:ext>
            </a:extLst>
          </p:cNvPr>
          <p:cNvSpPr txBox="1"/>
          <p:nvPr/>
        </p:nvSpPr>
        <p:spPr>
          <a:xfrm>
            <a:off x="3812687" y="1133475"/>
            <a:ext cx="1154483" cy="369332"/>
          </a:xfrm>
          <a:prstGeom prst="rect">
            <a:avLst/>
          </a:prstGeom>
          <a:noFill/>
        </p:spPr>
        <p:txBody>
          <a:bodyPr wrap="none" rtlCol="0">
            <a:spAutoFit/>
          </a:bodyPr>
          <a:lstStyle/>
          <a:p>
            <a:r>
              <a:rPr lang="en-US" dirty="0"/>
              <a:t>Decision</a:t>
            </a:r>
          </a:p>
        </p:txBody>
      </p:sp>
      <p:sp>
        <p:nvSpPr>
          <p:cNvPr id="5" name="TextBox 4">
            <a:extLst>
              <a:ext uri="{FF2B5EF4-FFF2-40B4-BE49-F238E27FC236}">
                <a16:creationId xmlns:a16="http://schemas.microsoft.com/office/drawing/2014/main" id="{E1837D10-8289-3844-A408-F90F295CA70D}"/>
              </a:ext>
            </a:extLst>
          </p:cNvPr>
          <p:cNvSpPr txBox="1"/>
          <p:nvPr/>
        </p:nvSpPr>
        <p:spPr>
          <a:xfrm rot="16200000">
            <a:off x="2354776" y="2381198"/>
            <a:ext cx="969753" cy="369332"/>
          </a:xfrm>
          <a:prstGeom prst="rect">
            <a:avLst/>
          </a:prstGeom>
          <a:noFill/>
        </p:spPr>
        <p:txBody>
          <a:bodyPr wrap="none" rtlCol="0">
            <a:spAutoFit/>
          </a:bodyPr>
          <a:lstStyle/>
          <a:p>
            <a:r>
              <a:rPr lang="en-US" dirty="0"/>
              <a:t>Reality</a:t>
            </a:r>
          </a:p>
        </p:txBody>
      </p:sp>
      <p:sp>
        <p:nvSpPr>
          <p:cNvPr id="6" name="TextBox 5">
            <a:extLst>
              <a:ext uri="{FF2B5EF4-FFF2-40B4-BE49-F238E27FC236}">
                <a16:creationId xmlns:a16="http://schemas.microsoft.com/office/drawing/2014/main" id="{545695AA-7E85-FE43-9EDE-EAC6D5D7A085}"/>
              </a:ext>
            </a:extLst>
          </p:cNvPr>
          <p:cNvSpPr txBox="1"/>
          <p:nvPr/>
        </p:nvSpPr>
        <p:spPr>
          <a:xfrm>
            <a:off x="3752536" y="1477589"/>
            <a:ext cx="314510" cy="338554"/>
          </a:xfrm>
          <a:prstGeom prst="rect">
            <a:avLst/>
          </a:prstGeom>
          <a:noFill/>
        </p:spPr>
        <p:txBody>
          <a:bodyPr wrap="none" rtlCol="0">
            <a:spAutoFit/>
          </a:bodyPr>
          <a:lstStyle/>
          <a:p>
            <a:r>
              <a:rPr lang="en-US" sz="1600" dirty="0"/>
              <a:t>0</a:t>
            </a:r>
          </a:p>
        </p:txBody>
      </p:sp>
      <p:sp>
        <p:nvSpPr>
          <p:cNvPr id="8" name="TextBox 7">
            <a:extLst>
              <a:ext uri="{FF2B5EF4-FFF2-40B4-BE49-F238E27FC236}">
                <a16:creationId xmlns:a16="http://schemas.microsoft.com/office/drawing/2014/main" id="{83077F31-4469-2A4B-B6A4-EE2A5C766DDB}"/>
              </a:ext>
            </a:extLst>
          </p:cNvPr>
          <p:cNvSpPr txBox="1"/>
          <p:nvPr/>
        </p:nvSpPr>
        <p:spPr>
          <a:xfrm rot="16200000">
            <a:off x="3069607" y="2001324"/>
            <a:ext cx="314510" cy="338554"/>
          </a:xfrm>
          <a:prstGeom prst="rect">
            <a:avLst/>
          </a:prstGeom>
          <a:noFill/>
        </p:spPr>
        <p:txBody>
          <a:bodyPr wrap="none" rtlCol="0">
            <a:spAutoFit/>
          </a:bodyPr>
          <a:lstStyle/>
          <a:p>
            <a:r>
              <a:rPr lang="en-US" sz="1600" dirty="0"/>
              <a:t>0</a:t>
            </a:r>
          </a:p>
        </p:txBody>
      </p:sp>
      <p:sp>
        <p:nvSpPr>
          <p:cNvPr id="9" name="TextBox 8">
            <a:extLst>
              <a:ext uri="{FF2B5EF4-FFF2-40B4-BE49-F238E27FC236}">
                <a16:creationId xmlns:a16="http://schemas.microsoft.com/office/drawing/2014/main" id="{90D952DE-337D-C44F-9264-C4C9DA288CDB}"/>
              </a:ext>
            </a:extLst>
          </p:cNvPr>
          <p:cNvSpPr txBox="1"/>
          <p:nvPr/>
        </p:nvSpPr>
        <p:spPr>
          <a:xfrm rot="16200000">
            <a:off x="3064899" y="2755670"/>
            <a:ext cx="314510" cy="338554"/>
          </a:xfrm>
          <a:prstGeom prst="rect">
            <a:avLst/>
          </a:prstGeom>
          <a:noFill/>
        </p:spPr>
        <p:txBody>
          <a:bodyPr wrap="none" rtlCol="0">
            <a:spAutoFit/>
          </a:bodyPr>
          <a:lstStyle/>
          <a:p>
            <a:r>
              <a:rPr lang="en-US" sz="1600" dirty="0"/>
              <a:t>1</a:t>
            </a:r>
          </a:p>
        </p:txBody>
      </p:sp>
      <p:sp>
        <p:nvSpPr>
          <p:cNvPr id="10" name="TextBox 9">
            <a:extLst>
              <a:ext uri="{FF2B5EF4-FFF2-40B4-BE49-F238E27FC236}">
                <a16:creationId xmlns:a16="http://schemas.microsoft.com/office/drawing/2014/main" id="{9D2FF5FF-2206-4444-99F9-B97F1BFC24FD}"/>
              </a:ext>
            </a:extLst>
          </p:cNvPr>
          <p:cNvSpPr txBox="1"/>
          <p:nvPr/>
        </p:nvSpPr>
        <p:spPr>
          <a:xfrm>
            <a:off x="4677203" y="1481915"/>
            <a:ext cx="314510" cy="338554"/>
          </a:xfrm>
          <a:prstGeom prst="rect">
            <a:avLst/>
          </a:prstGeom>
          <a:noFill/>
        </p:spPr>
        <p:txBody>
          <a:bodyPr wrap="none" rtlCol="0">
            <a:spAutoFit/>
          </a:bodyPr>
          <a:lstStyle/>
          <a:p>
            <a:r>
              <a:rPr lang="en-US" sz="1600" dirty="0"/>
              <a:t>1</a:t>
            </a:r>
          </a:p>
        </p:txBody>
      </p:sp>
      <p:sp>
        <p:nvSpPr>
          <p:cNvPr id="7" name="TextBox 6">
            <a:extLst>
              <a:ext uri="{FF2B5EF4-FFF2-40B4-BE49-F238E27FC236}">
                <a16:creationId xmlns:a16="http://schemas.microsoft.com/office/drawing/2014/main" id="{89425DF4-E549-C941-B59C-A3A946F4ECDC}"/>
              </a:ext>
            </a:extLst>
          </p:cNvPr>
          <p:cNvSpPr txBox="1"/>
          <p:nvPr/>
        </p:nvSpPr>
        <p:spPr>
          <a:xfrm>
            <a:off x="6229802" y="1740626"/>
            <a:ext cx="2457148" cy="369332"/>
          </a:xfrm>
          <a:prstGeom prst="rect">
            <a:avLst/>
          </a:prstGeom>
          <a:noFill/>
        </p:spPr>
        <p:txBody>
          <a:bodyPr wrap="none" rtlCol="0">
            <a:spAutoFit/>
          </a:bodyPr>
          <a:lstStyle/>
          <a:p>
            <a:r>
              <a:rPr lang="en-US" dirty="0"/>
              <a:t>TN = True Negative</a:t>
            </a:r>
          </a:p>
        </p:txBody>
      </p:sp>
      <p:sp>
        <p:nvSpPr>
          <p:cNvPr id="11" name="TextBox 10">
            <a:extLst>
              <a:ext uri="{FF2B5EF4-FFF2-40B4-BE49-F238E27FC236}">
                <a16:creationId xmlns:a16="http://schemas.microsoft.com/office/drawing/2014/main" id="{5B5273A8-EF14-3E48-B703-5C1F7B545768}"/>
              </a:ext>
            </a:extLst>
          </p:cNvPr>
          <p:cNvSpPr txBox="1"/>
          <p:nvPr/>
        </p:nvSpPr>
        <p:spPr>
          <a:xfrm>
            <a:off x="6259646" y="2162534"/>
            <a:ext cx="2358594" cy="369332"/>
          </a:xfrm>
          <a:prstGeom prst="rect">
            <a:avLst/>
          </a:prstGeom>
          <a:noFill/>
        </p:spPr>
        <p:txBody>
          <a:bodyPr wrap="none" rtlCol="0">
            <a:spAutoFit/>
          </a:bodyPr>
          <a:lstStyle/>
          <a:p>
            <a:r>
              <a:rPr lang="en-US" dirty="0"/>
              <a:t>FP = False Positive</a:t>
            </a:r>
          </a:p>
        </p:txBody>
      </p:sp>
      <p:sp>
        <p:nvSpPr>
          <p:cNvPr id="13" name="TextBox 12">
            <a:extLst>
              <a:ext uri="{FF2B5EF4-FFF2-40B4-BE49-F238E27FC236}">
                <a16:creationId xmlns:a16="http://schemas.microsoft.com/office/drawing/2014/main" id="{C3C916A8-5DBC-D441-819A-595A39FEC8FE}"/>
              </a:ext>
            </a:extLst>
          </p:cNvPr>
          <p:cNvSpPr txBox="1"/>
          <p:nvPr/>
        </p:nvSpPr>
        <p:spPr>
          <a:xfrm>
            <a:off x="6229802" y="2622605"/>
            <a:ext cx="2527743" cy="369332"/>
          </a:xfrm>
          <a:prstGeom prst="rect">
            <a:avLst/>
          </a:prstGeom>
          <a:noFill/>
        </p:spPr>
        <p:txBody>
          <a:bodyPr wrap="none" rtlCol="0">
            <a:spAutoFit/>
          </a:bodyPr>
          <a:lstStyle/>
          <a:p>
            <a:r>
              <a:rPr lang="en-US" dirty="0"/>
              <a:t>FN = False Negative</a:t>
            </a:r>
          </a:p>
        </p:txBody>
      </p:sp>
      <p:sp>
        <p:nvSpPr>
          <p:cNvPr id="14" name="TextBox 13">
            <a:extLst>
              <a:ext uri="{FF2B5EF4-FFF2-40B4-BE49-F238E27FC236}">
                <a16:creationId xmlns:a16="http://schemas.microsoft.com/office/drawing/2014/main" id="{D868C029-A8AB-1241-8C9B-5CB39D5D93CD}"/>
              </a:ext>
            </a:extLst>
          </p:cNvPr>
          <p:cNvSpPr txBox="1"/>
          <p:nvPr/>
        </p:nvSpPr>
        <p:spPr>
          <a:xfrm>
            <a:off x="6259646" y="3072516"/>
            <a:ext cx="2278381" cy="369332"/>
          </a:xfrm>
          <a:prstGeom prst="rect">
            <a:avLst/>
          </a:prstGeom>
          <a:noFill/>
        </p:spPr>
        <p:txBody>
          <a:bodyPr wrap="none" rtlCol="0">
            <a:spAutoFit/>
          </a:bodyPr>
          <a:lstStyle/>
          <a:p>
            <a:r>
              <a:rPr lang="en-US" dirty="0"/>
              <a:t>FP = True Positive</a:t>
            </a:r>
          </a:p>
        </p:txBody>
      </p:sp>
    </p:spTree>
    <p:extLst>
      <p:ext uri="{BB962C8B-B14F-4D97-AF65-F5344CB8AC3E}">
        <p14:creationId xmlns:p14="http://schemas.microsoft.com/office/powerpoint/2010/main" val="10299157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Oval 11">
            <a:extLst>
              <a:ext uri="{FF2B5EF4-FFF2-40B4-BE49-F238E27FC236}">
                <a16:creationId xmlns:a16="http://schemas.microsoft.com/office/drawing/2014/main" id="{3E5244E9-BBC7-1B43-A288-1AE938247D02}"/>
              </a:ext>
            </a:extLst>
          </p:cNvPr>
          <p:cNvSpPr/>
          <p:nvPr/>
        </p:nvSpPr>
        <p:spPr>
          <a:xfrm rot="2409204">
            <a:off x="3245994" y="2138574"/>
            <a:ext cx="2287867" cy="854580"/>
          </a:xfrm>
          <a:prstGeom prst="ellipse">
            <a:avLst/>
          </a:prstGeom>
          <a:solidFill>
            <a:srgbClr val="8FC23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aphicFrame>
        <p:nvGraphicFramePr>
          <p:cNvPr id="3" name="Table 2">
            <a:extLst>
              <a:ext uri="{FF2B5EF4-FFF2-40B4-BE49-F238E27FC236}">
                <a16:creationId xmlns:a16="http://schemas.microsoft.com/office/drawing/2014/main" id="{BA8124FA-19E4-9546-9C40-3DE00D3C0C08}"/>
              </a:ext>
            </a:extLst>
          </p:cNvPr>
          <p:cNvGraphicFramePr>
            <a:graphicFrameLocks noGrp="1"/>
          </p:cNvGraphicFramePr>
          <p:nvPr>
            <p:extLst>
              <p:ext uri="{D42A27DB-BD31-4B8C-83A1-F6EECF244321}">
                <p14:modId xmlns:p14="http://schemas.microsoft.com/office/powerpoint/2010/main" val="1110825740"/>
              </p:ext>
            </p:extLst>
          </p:nvPr>
        </p:nvGraphicFramePr>
        <p:xfrm>
          <a:off x="3439114" y="1824235"/>
          <a:ext cx="1901630" cy="1483260"/>
        </p:xfrm>
        <a:graphic>
          <a:graphicData uri="http://schemas.openxmlformats.org/drawingml/2006/table">
            <a:tbl>
              <a:tblPr firstRow="1" bandRow="1">
                <a:tableStyleId>{5940675A-B579-460E-94D1-54222C63F5DA}</a:tableStyleId>
              </a:tblPr>
              <a:tblGrid>
                <a:gridCol w="950815">
                  <a:extLst>
                    <a:ext uri="{9D8B030D-6E8A-4147-A177-3AD203B41FA5}">
                      <a16:colId xmlns:a16="http://schemas.microsoft.com/office/drawing/2014/main" val="2867805166"/>
                    </a:ext>
                  </a:extLst>
                </a:gridCol>
                <a:gridCol w="950815">
                  <a:extLst>
                    <a:ext uri="{9D8B030D-6E8A-4147-A177-3AD203B41FA5}">
                      <a16:colId xmlns:a16="http://schemas.microsoft.com/office/drawing/2014/main" val="3118259853"/>
                    </a:ext>
                  </a:extLst>
                </a:gridCol>
              </a:tblGrid>
              <a:tr h="741630">
                <a:tc>
                  <a:txBody>
                    <a:bodyPr/>
                    <a:lstStyle/>
                    <a:p>
                      <a:pPr algn="ctr"/>
                      <a:r>
                        <a:rPr lang="en-US" dirty="0"/>
                        <a:t>TN</a:t>
                      </a:r>
                    </a:p>
                  </a:txBody>
                  <a:tcPr anchor="ctr"/>
                </a:tc>
                <a:tc>
                  <a:txBody>
                    <a:bodyPr/>
                    <a:lstStyle/>
                    <a:p>
                      <a:pPr algn="ctr"/>
                      <a:r>
                        <a:rPr lang="en-US" dirty="0"/>
                        <a:t>FP</a:t>
                      </a:r>
                    </a:p>
                  </a:txBody>
                  <a:tcPr anchor="ctr"/>
                </a:tc>
                <a:extLst>
                  <a:ext uri="{0D108BD9-81ED-4DB2-BD59-A6C34878D82A}">
                    <a16:rowId xmlns:a16="http://schemas.microsoft.com/office/drawing/2014/main" val="2465380068"/>
                  </a:ext>
                </a:extLst>
              </a:tr>
              <a:tr h="741630">
                <a:tc>
                  <a:txBody>
                    <a:bodyPr/>
                    <a:lstStyle/>
                    <a:p>
                      <a:pPr algn="ctr"/>
                      <a:r>
                        <a:rPr lang="en-US" dirty="0"/>
                        <a:t>FN</a:t>
                      </a:r>
                    </a:p>
                  </a:txBody>
                  <a:tcPr anchor="ctr"/>
                </a:tc>
                <a:tc>
                  <a:txBody>
                    <a:bodyPr/>
                    <a:lstStyle/>
                    <a:p>
                      <a:pPr algn="ctr"/>
                      <a:r>
                        <a:rPr lang="en-US" dirty="0"/>
                        <a:t>TP</a:t>
                      </a:r>
                    </a:p>
                  </a:txBody>
                  <a:tcPr anchor="ctr"/>
                </a:tc>
                <a:extLst>
                  <a:ext uri="{0D108BD9-81ED-4DB2-BD59-A6C34878D82A}">
                    <a16:rowId xmlns:a16="http://schemas.microsoft.com/office/drawing/2014/main" val="2934244337"/>
                  </a:ext>
                </a:extLst>
              </a:tr>
            </a:tbl>
          </a:graphicData>
        </a:graphic>
      </p:graphicFrame>
      <p:sp>
        <p:nvSpPr>
          <p:cNvPr id="7169" name="Title 1">
            <a:extLst>
              <a:ext uri="{FF2B5EF4-FFF2-40B4-BE49-F238E27FC236}">
                <a16:creationId xmlns:a16="http://schemas.microsoft.com/office/drawing/2014/main" id="{E5374A19-D6EA-BB4F-AD84-5AFE19F4EB9F}"/>
              </a:ext>
            </a:extLst>
          </p:cNvPr>
          <p:cNvSpPr>
            <a:spLocks noGrp="1" noChangeArrowheads="1"/>
          </p:cNvSpPr>
          <p:nvPr>
            <p:ph type="title"/>
          </p:nvPr>
        </p:nvSpPr>
        <p:spPr>
          <a:xfrm>
            <a:off x="1255854" y="276225"/>
            <a:ext cx="6571526" cy="857250"/>
          </a:xfrm>
        </p:spPr>
        <p:txBody>
          <a:bodyPr>
            <a:normAutofit/>
          </a:bodyPr>
          <a:lstStyle/>
          <a:p>
            <a:r>
              <a:rPr lang="en-US" altLang="en-US" sz="2700" dirty="0">
                <a:ea typeface="ＭＳ Ｐゴシック" panose="020B0600070205080204" pitchFamily="34" charset="-128"/>
              </a:rPr>
              <a:t>The Basic Two-by-Two Table</a:t>
            </a:r>
          </a:p>
        </p:txBody>
      </p:sp>
      <p:sp>
        <p:nvSpPr>
          <p:cNvPr id="2" name="Footer Placeholder 1">
            <a:extLst>
              <a:ext uri="{FF2B5EF4-FFF2-40B4-BE49-F238E27FC236}">
                <a16:creationId xmlns:a16="http://schemas.microsoft.com/office/drawing/2014/main" id="{92F13761-BD1A-C04D-A290-0FF419551A4F}"/>
              </a:ext>
            </a:extLst>
          </p:cNvPr>
          <p:cNvSpPr>
            <a:spLocks noGrp="1"/>
          </p:cNvSpPr>
          <p:nvPr>
            <p:ph type="ftr" sz="quarter" idx="3"/>
          </p:nvPr>
        </p:nvSpPr>
        <p:spPr/>
        <p:txBody>
          <a:bodyPr/>
          <a:lstStyle/>
          <a:p>
            <a:r>
              <a:rPr lang="en-US"/>
              <a:t>University of California, Berkeley</a:t>
            </a:r>
            <a:endParaRPr lang="en-US" dirty="0"/>
          </a:p>
        </p:txBody>
      </p:sp>
      <p:sp>
        <p:nvSpPr>
          <p:cNvPr id="4" name="TextBox 3">
            <a:extLst>
              <a:ext uri="{FF2B5EF4-FFF2-40B4-BE49-F238E27FC236}">
                <a16:creationId xmlns:a16="http://schemas.microsoft.com/office/drawing/2014/main" id="{94F93651-864A-E64A-9DDC-CBBAD2BB67C9}"/>
              </a:ext>
            </a:extLst>
          </p:cNvPr>
          <p:cNvSpPr txBox="1"/>
          <p:nvPr/>
        </p:nvSpPr>
        <p:spPr>
          <a:xfrm>
            <a:off x="3812687" y="1133475"/>
            <a:ext cx="1154483" cy="369332"/>
          </a:xfrm>
          <a:prstGeom prst="rect">
            <a:avLst/>
          </a:prstGeom>
          <a:noFill/>
        </p:spPr>
        <p:txBody>
          <a:bodyPr wrap="none" rtlCol="0">
            <a:spAutoFit/>
          </a:bodyPr>
          <a:lstStyle/>
          <a:p>
            <a:r>
              <a:rPr lang="en-US" dirty="0"/>
              <a:t>Decision</a:t>
            </a:r>
          </a:p>
        </p:txBody>
      </p:sp>
      <p:sp>
        <p:nvSpPr>
          <p:cNvPr id="5" name="TextBox 4">
            <a:extLst>
              <a:ext uri="{FF2B5EF4-FFF2-40B4-BE49-F238E27FC236}">
                <a16:creationId xmlns:a16="http://schemas.microsoft.com/office/drawing/2014/main" id="{E1837D10-8289-3844-A408-F90F295CA70D}"/>
              </a:ext>
            </a:extLst>
          </p:cNvPr>
          <p:cNvSpPr txBox="1"/>
          <p:nvPr/>
        </p:nvSpPr>
        <p:spPr>
          <a:xfrm rot="16200000">
            <a:off x="2354776" y="2381198"/>
            <a:ext cx="969753" cy="369332"/>
          </a:xfrm>
          <a:prstGeom prst="rect">
            <a:avLst/>
          </a:prstGeom>
          <a:noFill/>
        </p:spPr>
        <p:txBody>
          <a:bodyPr wrap="none" rtlCol="0">
            <a:spAutoFit/>
          </a:bodyPr>
          <a:lstStyle/>
          <a:p>
            <a:r>
              <a:rPr lang="en-US" dirty="0"/>
              <a:t>Reality</a:t>
            </a:r>
          </a:p>
        </p:txBody>
      </p:sp>
      <p:sp>
        <p:nvSpPr>
          <p:cNvPr id="6" name="TextBox 5">
            <a:extLst>
              <a:ext uri="{FF2B5EF4-FFF2-40B4-BE49-F238E27FC236}">
                <a16:creationId xmlns:a16="http://schemas.microsoft.com/office/drawing/2014/main" id="{545695AA-7E85-FE43-9EDE-EAC6D5D7A085}"/>
              </a:ext>
            </a:extLst>
          </p:cNvPr>
          <p:cNvSpPr txBox="1"/>
          <p:nvPr/>
        </p:nvSpPr>
        <p:spPr>
          <a:xfrm>
            <a:off x="3752536" y="1477589"/>
            <a:ext cx="314510" cy="338554"/>
          </a:xfrm>
          <a:prstGeom prst="rect">
            <a:avLst/>
          </a:prstGeom>
          <a:noFill/>
        </p:spPr>
        <p:txBody>
          <a:bodyPr wrap="none" rtlCol="0">
            <a:spAutoFit/>
          </a:bodyPr>
          <a:lstStyle/>
          <a:p>
            <a:r>
              <a:rPr lang="en-US" sz="1600" dirty="0"/>
              <a:t>0</a:t>
            </a:r>
          </a:p>
        </p:txBody>
      </p:sp>
      <p:sp>
        <p:nvSpPr>
          <p:cNvPr id="8" name="TextBox 7">
            <a:extLst>
              <a:ext uri="{FF2B5EF4-FFF2-40B4-BE49-F238E27FC236}">
                <a16:creationId xmlns:a16="http://schemas.microsoft.com/office/drawing/2014/main" id="{83077F31-4469-2A4B-B6A4-EE2A5C766DDB}"/>
              </a:ext>
            </a:extLst>
          </p:cNvPr>
          <p:cNvSpPr txBox="1"/>
          <p:nvPr/>
        </p:nvSpPr>
        <p:spPr>
          <a:xfrm rot="16200000">
            <a:off x="3069607" y="2001324"/>
            <a:ext cx="314510" cy="338554"/>
          </a:xfrm>
          <a:prstGeom prst="rect">
            <a:avLst/>
          </a:prstGeom>
          <a:noFill/>
        </p:spPr>
        <p:txBody>
          <a:bodyPr wrap="none" rtlCol="0">
            <a:spAutoFit/>
          </a:bodyPr>
          <a:lstStyle/>
          <a:p>
            <a:r>
              <a:rPr lang="en-US" sz="1600" dirty="0"/>
              <a:t>0</a:t>
            </a:r>
          </a:p>
        </p:txBody>
      </p:sp>
      <p:sp>
        <p:nvSpPr>
          <p:cNvPr id="9" name="TextBox 8">
            <a:extLst>
              <a:ext uri="{FF2B5EF4-FFF2-40B4-BE49-F238E27FC236}">
                <a16:creationId xmlns:a16="http://schemas.microsoft.com/office/drawing/2014/main" id="{90D952DE-337D-C44F-9264-C4C9DA288CDB}"/>
              </a:ext>
            </a:extLst>
          </p:cNvPr>
          <p:cNvSpPr txBox="1"/>
          <p:nvPr/>
        </p:nvSpPr>
        <p:spPr>
          <a:xfrm rot="16200000">
            <a:off x="3064899" y="2755670"/>
            <a:ext cx="314510" cy="338554"/>
          </a:xfrm>
          <a:prstGeom prst="rect">
            <a:avLst/>
          </a:prstGeom>
          <a:noFill/>
        </p:spPr>
        <p:txBody>
          <a:bodyPr wrap="none" rtlCol="0">
            <a:spAutoFit/>
          </a:bodyPr>
          <a:lstStyle/>
          <a:p>
            <a:r>
              <a:rPr lang="en-US" sz="1600" dirty="0"/>
              <a:t>1</a:t>
            </a:r>
          </a:p>
        </p:txBody>
      </p:sp>
      <p:sp>
        <p:nvSpPr>
          <p:cNvPr id="10" name="TextBox 9">
            <a:extLst>
              <a:ext uri="{FF2B5EF4-FFF2-40B4-BE49-F238E27FC236}">
                <a16:creationId xmlns:a16="http://schemas.microsoft.com/office/drawing/2014/main" id="{9D2FF5FF-2206-4444-99F9-B97F1BFC24FD}"/>
              </a:ext>
            </a:extLst>
          </p:cNvPr>
          <p:cNvSpPr txBox="1"/>
          <p:nvPr/>
        </p:nvSpPr>
        <p:spPr>
          <a:xfrm>
            <a:off x="4677203" y="1481915"/>
            <a:ext cx="314510" cy="338554"/>
          </a:xfrm>
          <a:prstGeom prst="rect">
            <a:avLst/>
          </a:prstGeom>
          <a:noFill/>
        </p:spPr>
        <p:txBody>
          <a:bodyPr wrap="none" rtlCol="0">
            <a:spAutoFit/>
          </a:bodyPr>
          <a:lstStyle/>
          <a:p>
            <a:r>
              <a:rPr lang="en-US" sz="1600" dirty="0"/>
              <a:t>1</a:t>
            </a:r>
          </a:p>
        </p:txBody>
      </p:sp>
      <p:sp>
        <p:nvSpPr>
          <p:cNvPr id="7" name="TextBox 6">
            <a:extLst>
              <a:ext uri="{FF2B5EF4-FFF2-40B4-BE49-F238E27FC236}">
                <a16:creationId xmlns:a16="http://schemas.microsoft.com/office/drawing/2014/main" id="{89425DF4-E549-C941-B59C-A3A946F4ECDC}"/>
              </a:ext>
            </a:extLst>
          </p:cNvPr>
          <p:cNvSpPr txBox="1"/>
          <p:nvPr/>
        </p:nvSpPr>
        <p:spPr>
          <a:xfrm>
            <a:off x="6229802" y="1740626"/>
            <a:ext cx="2457148" cy="369332"/>
          </a:xfrm>
          <a:prstGeom prst="rect">
            <a:avLst/>
          </a:prstGeom>
          <a:noFill/>
        </p:spPr>
        <p:txBody>
          <a:bodyPr wrap="none" rtlCol="0">
            <a:spAutoFit/>
          </a:bodyPr>
          <a:lstStyle/>
          <a:p>
            <a:r>
              <a:rPr lang="en-US" dirty="0"/>
              <a:t>TN = True Negative</a:t>
            </a:r>
          </a:p>
        </p:txBody>
      </p:sp>
      <p:sp>
        <p:nvSpPr>
          <p:cNvPr id="11" name="TextBox 10">
            <a:extLst>
              <a:ext uri="{FF2B5EF4-FFF2-40B4-BE49-F238E27FC236}">
                <a16:creationId xmlns:a16="http://schemas.microsoft.com/office/drawing/2014/main" id="{5B5273A8-EF14-3E48-B703-5C1F7B545768}"/>
              </a:ext>
            </a:extLst>
          </p:cNvPr>
          <p:cNvSpPr txBox="1"/>
          <p:nvPr/>
        </p:nvSpPr>
        <p:spPr>
          <a:xfrm>
            <a:off x="6259646" y="2162534"/>
            <a:ext cx="2358594" cy="369332"/>
          </a:xfrm>
          <a:prstGeom prst="rect">
            <a:avLst/>
          </a:prstGeom>
          <a:noFill/>
        </p:spPr>
        <p:txBody>
          <a:bodyPr wrap="none" rtlCol="0">
            <a:spAutoFit/>
          </a:bodyPr>
          <a:lstStyle/>
          <a:p>
            <a:r>
              <a:rPr lang="en-US" dirty="0"/>
              <a:t>FP = False Positive</a:t>
            </a:r>
          </a:p>
        </p:txBody>
      </p:sp>
      <p:sp>
        <p:nvSpPr>
          <p:cNvPr id="13" name="TextBox 12">
            <a:extLst>
              <a:ext uri="{FF2B5EF4-FFF2-40B4-BE49-F238E27FC236}">
                <a16:creationId xmlns:a16="http://schemas.microsoft.com/office/drawing/2014/main" id="{C3C916A8-5DBC-D441-819A-595A39FEC8FE}"/>
              </a:ext>
            </a:extLst>
          </p:cNvPr>
          <p:cNvSpPr txBox="1"/>
          <p:nvPr/>
        </p:nvSpPr>
        <p:spPr>
          <a:xfrm>
            <a:off x="6229802" y="2622605"/>
            <a:ext cx="2527743" cy="369332"/>
          </a:xfrm>
          <a:prstGeom prst="rect">
            <a:avLst/>
          </a:prstGeom>
          <a:noFill/>
        </p:spPr>
        <p:txBody>
          <a:bodyPr wrap="none" rtlCol="0">
            <a:spAutoFit/>
          </a:bodyPr>
          <a:lstStyle/>
          <a:p>
            <a:r>
              <a:rPr lang="en-US" dirty="0"/>
              <a:t>FN = False Negative</a:t>
            </a:r>
          </a:p>
        </p:txBody>
      </p:sp>
      <p:sp>
        <p:nvSpPr>
          <p:cNvPr id="14" name="TextBox 13">
            <a:extLst>
              <a:ext uri="{FF2B5EF4-FFF2-40B4-BE49-F238E27FC236}">
                <a16:creationId xmlns:a16="http://schemas.microsoft.com/office/drawing/2014/main" id="{D868C029-A8AB-1241-8C9B-5CB39D5D93CD}"/>
              </a:ext>
            </a:extLst>
          </p:cNvPr>
          <p:cNvSpPr txBox="1"/>
          <p:nvPr/>
        </p:nvSpPr>
        <p:spPr>
          <a:xfrm>
            <a:off x="6259646" y="3072516"/>
            <a:ext cx="2278381" cy="369332"/>
          </a:xfrm>
          <a:prstGeom prst="rect">
            <a:avLst/>
          </a:prstGeom>
          <a:noFill/>
        </p:spPr>
        <p:txBody>
          <a:bodyPr wrap="none" rtlCol="0">
            <a:spAutoFit/>
          </a:bodyPr>
          <a:lstStyle/>
          <a:p>
            <a:r>
              <a:rPr lang="en-US" dirty="0"/>
              <a:t>FP = True Positive</a:t>
            </a:r>
          </a:p>
        </p:txBody>
      </p:sp>
    </p:spTree>
    <p:extLst>
      <p:ext uri="{BB962C8B-B14F-4D97-AF65-F5344CB8AC3E}">
        <p14:creationId xmlns:p14="http://schemas.microsoft.com/office/powerpoint/2010/main" val="41617343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9"/>
          <p:cNvSpPr txBox="1">
            <a:spLocks noGrp="1"/>
          </p:cNvSpPr>
          <p:nvPr>
            <p:ph type="title"/>
          </p:nvPr>
        </p:nvSpPr>
        <p:spPr>
          <a:xfrm>
            <a:off x="311700" y="372500"/>
            <a:ext cx="8520600" cy="733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Announcements</a:t>
            </a:r>
            <a:endParaRPr/>
          </a:p>
        </p:txBody>
      </p:sp>
      <p:sp>
        <p:nvSpPr>
          <p:cNvPr id="101" name="Google Shape;101;p19"/>
          <p:cNvSpPr txBox="1">
            <a:spLocks noGrp="1"/>
          </p:cNvSpPr>
          <p:nvPr>
            <p:ph type="body" idx="1"/>
          </p:nvPr>
        </p:nvSpPr>
        <p:spPr>
          <a:xfrm>
            <a:off x="311700" y="1468825"/>
            <a:ext cx="8520600" cy="3099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dirty="0"/>
              <a:t>All class discussion on Piazza. Please be respectful and community-oriented.</a:t>
            </a:r>
            <a:endParaRPr sz="1600" dirty="0"/>
          </a:p>
          <a:p>
            <a:pPr marL="0" lvl="0" indent="0" algn="l" rtl="0">
              <a:spcBef>
                <a:spcPts val="1600"/>
              </a:spcBef>
              <a:spcAft>
                <a:spcPts val="0"/>
              </a:spcAft>
              <a:buNone/>
            </a:pPr>
            <a:r>
              <a:rPr lang="en" sz="1600" dirty="0"/>
              <a:t>TAs and faculty will not answer questions by email. Available via Piazza/Labs/Office hours.</a:t>
            </a:r>
            <a:endParaRPr sz="1600" dirty="0"/>
          </a:p>
          <a:p>
            <a:pPr marL="0" lvl="0" indent="0" algn="l" rtl="0">
              <a:spcBef>
                <a:spcPts val="1600"/>
              </a:spcBef>
              <a:spcAft>
                <a:spcPts val="0"/>
              </a:spcAft>
              <a:buNone/>
            </a:pPr>
            <a:r>
              <a:rPr lang="en" sz="1600" dirty="0"/>
              <a:t>Enrollment cap of 250 is firm. Instructors cannot change anything about that.</a:t>
            </a:r>
          </a:p>
          <a:p>
            <a:pPr marL="0" lvl="0" indent="0" algn="l" rtl="0">
              <a:spcBef>
                <a:spcPts val="1600"/>
              </a:spcBef>
              <a:spcAft>
                <a:spcPts val="0"/>
              </a:spcAft>
              <a:buNone/>
            </a:pPr>
            <a:r>
              <a:rPr lang="en" sz="1600" dirty="0"/>
              <a:t>T</a:t>
            </a:r>
            <a:r>
              <a:rPr lang="en-US" sz="1600" dirty="0"/>
              <a:t>h</a:t>
            </a:r>
            <a:r>
              <a:rPr lang="en" sz="1600" dirty="0"/>
              <a:t>ere is no course textbook, and lectures are of particular importance.  (Watch them twice!)</a:t>
            </a:r>
            <a:endParaRPr sz="1600" dirty="0"/>
          </a:p>
          <a:p>
            <a:pPr marL="0" lvl="0" indent="0">
              <a:spcBef>
                <a:spcPts val="1600"/>
              </a:spcBef>
              <a:buNone/>
            </a:pPr>
            <a:r>
              <a:rPr lang="en" sz="1600" dirty="0"/>
              <a:t>Email </a:t>
            </a:r>
            <a:r>
              <a:rPr lang="en-US" sz="1600" dirty="0" err="1"/>
              <a:t>ds-enrollments@berkeley.edu</a:t>
            </a:r>
            <a:r>
              <a:rPr lang="en" sz="1600" dirty="0"/>
              <a:t> for enrollment related questions.</a:t>
            </a:r>
            <a:endParaRPr sz="1600" dirty="0"/>
          </a:p>
        </p:txBody>
      </p:sp>
    </p:spTree>
    <p:extLst>
      <p:ext uri="{BB962C8B-B14F-4D97-AF65-F5344CB8AC3E}">
        <p14:creationId xmlns:p14="http://schemas.microsoft.com/office/powerpoint/2010/main" val="1718907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Oval 11">
            <a:extLst>
              <a:ext uri="{FF2B5EF4-FFF2-40B4-BE49-F238E27FC236}">
                <a16:creationId xmlns:a16="http://schemas.microsoft.com/office/drawing/2014/main" id="{3E5244E9-BBC7-1B43-A288-1AE938247D02}"/>
              </a:ext>
            </a:extLst>
          </p:cNvPr>
          <p:cNvSpPr/>
          <p:nvPr/>
        </p:nvSpPr>
        <p:spPr>
          <a:xfrm rot="8249079">
            <a:off x="3245994" y="2138574"/>
            <a:ext cx="2287867" cy="854580"/>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0000"/>
              </a:solidFill>
              <a:highlight>
                <a:srgbClr val="FF0000"/>
              </a:highlight>
            </a:endParaRPr>
          </a:p>
        </p:txBody>
      </p:sp>
      <p:graphicFrame>
        <p:nvGraphicFramePr>
          <p:cNvPr id="3" name="Table 2">
            <a:extLst>
              <a:ext uri="{FF2B5EF4-FFF2-40B4-BE49-F238E27FC236}">
                <a16:creationId xmlns:a16="http://schemas.microsoft.com/office/drawing/2014/main" id="{BA8124FA-19E4-9546-9C40-3DE00D3C0C08}"/>
              </a:ext>
            </a:extLst>
          </p:cNvPr>
          <p:cNvGraphicFramePr>
            <a:graphicFrameLocks noGrp="1"/>
          </p:cNvGraphicFramePr>
          <p:nvPr>
            <p:extLst>
              <p:ext uri="{D42A27DB-BD31-4B8C-83A1-F6EECF244321}">
                <p14:modId xmlns:p14="http://schemas.microsoft.com/office/powerpoint/2010/main" val="4107767636"/>
              </p:ext>
            </p:extLst>
          </p:nvPr>
        </p:nvGraphicFramePr>
        <p:xfrm>
          <a:off x="3439114" y="1824235"/>
          <a:ext cx="1901630" cy="1483260"/>
        </p:xfrm>
        <a:graphic>
          <a:graphicData uri="http://schemas.openxmlformats.org/drawingml/2006/table">
            <a:tbl>
              <a:tblPr firstRow="1" bandRow="1">
                <a:tableStyleId>{5940675A-B579-460E-94D1-54222C63F5DA}</a:tableStyleId>
              </a:tblPr>
              <a:tblGrid>
                <a:gridCol w="950815">
                  <a:extLst>
                    <a:ext uri="{9D8B030D-6E8A-4147-A177-3AD203B41FA5}">
                      <a16:colId xmlns:a16="http://schemas.microsoft.com/office/drawing/2014/main" val="2867805166"/>
                    </a:ext>
                  </a:extLst>
                </a:gridCol>
                <a:gridCol w="950815">
                  <a:extLst>
                    <a:ext uri="{9D8B030D-6E8A-4147-A177-3AD203B41FA5}">
                      <a16:colId xmlns:a16="http://schemas.microsoft.com/office/drawing/2014/main" val="3118259853"/>
                    </a:ext>
                  </a:extLst>
                </a:gridCol>
              </a:tblGrid>
              <a:tr h="741630">
                <a:tc>
                  <a:txBody>
                    <a:bodyPr/>
                    <a:lstStyle/>
                    <a:p>
                      <a:pPr algn="ctr"/>
                      <a:r>
                        <a:rPr lang="en-US" dirty="0"/>
                        <a:t>TN</a:t>
                      </a:r>
                    </a:p>
                  </a:txBody>
                  <a:tcPr anchor="ctr"/>
                </a:tc>
                <a:tc>
                  <a:txBody>
                    <a:bodyPr/>
                    <a:lstStyle/>
                    <a:p>
                      <a:pPr algn="ctr"/>
                      <a:r>
                        <a:rPr lang="en-US" dirty="0"/>
                        <a:t>FP</a:t>
                      </a:r>
                    </a:p>
                  </a:txBody>
                  <a:tcPr anchor="ctr"/>
                </a:tc>
                <a:extLst>
                  <a:ext uri="{0D108BD9-81ED-4DB2-BD59-A6C34878D82A}">
                    <a16:rowId xmlns:a16="http://schemas.microsoft.com/office/drawing/2014/main" val="2465380068"/>
                  </a:ext>
                </a:extLst>
              </a:tr>
              <a:tr h="741630">
                <a:tc>
                  <a:txBody>
                    <a:bodyPr/>
                    <a:lstStyle/>
                    <a:p>
                      <a:pPr algn="ctr"/>
                      <a:r>
                        <a:rPr lang="en-US" dirty="0"/>
                        <a:t>FN</a:t>
                      </a:r>
                    </a:p>
                  </a:txBody>
                  <a:tcPr anchor="ctr"/>
                </a:tc>
                <a:tc>
                  <a:txBody>
                    <a:bodyPr/>
                    <a:lstStyle/>
                    <a:p>
                      <a:pPr algn="ctr"/>
                      <a:r>
                        <a:rPr lang="en-US" dirty="0"/>
                        <a:t>TP</a:t>
                      </a:r>
                    </a:p>
                  </a:txBody>
                  <a:tcPr anchor="ctr"/>
                </a:tc>
                <a:extLst>
                  <a:ext uri="{0D108BD9-81ED-4DB2-BD59-A6C34878D82A}">
                    <a16:rowId xmlns:a16="http://schemas.microsoft.com/office/drawing/2014/main" val="2934244337"/>
                  </a:ext>
                </a:extLst>
              </a:tr>
            </a:tbl>
          </a:graphicData>
        </a:graphic>
      </p:graphicFrame>
      <p:sp>
        <p:nvSpPr>
          <p:cNvPr id="7169" name="Title 1">
            <a:extLst>
              <a:ext uri="{FF2B5EF4-FFF2-40B4-BE49-F238E27FC236}">
                <a16:creationId xmlns:a16="http://schemas.microsoft.com/office/drawing/2014/main" id="{E5374A19-D6EA-BB4F-AD84-5AFE19F4EB9F}"/>
              </a:ext>
            </a:extLst>
          </p:cNvPr>
          <p:cNvSpPr>
            <a:spLocks noGrp="1" noChangeArrowheads="1"/>
          </p:cNvSpPr>
          <p:nvPr>
            <p:ph type="title"/>
          </p:nvPr>
        </p:nvSpPr>
        <p:spPr>
          <a:xfrm>
            <a:off x="1255854" y="276225"/>
            <a:ext cx="6571526" cy="857250"/>
          </a:xfrm>
        </p:spPr>
        <p:txBody>
          <a:bodyPr>
            <a:normAutofit/>
          </a:bodyPr>
          <a:lstStyle/>
          <a:p>
            <a:r>
              <a:rPr lang="en-US" altLang="en-US" sz="2700" dirty="0">
                <a:ea typeface="ＭＳ Ｐゴシック" panose="020B0600070205080204" pitchFamily="34" charset="-128"/>
              </a:rPr>
              <a:t>The Basic Two-by-Two Table</a:t>
            </a:r>
          </a:p>
        </p:txBody>
      </p:sp>
      <p:sp>
        <p:nvSpPr>
          <p:cNvPr id="2" name="Footer Placeholder 1">
            <a:extLst>
              <a:ext uri="{FF2B5EF4-FFF2-40B4-BE49-F238E27FC236}">
                <a16:creationId xmlns:a16="http://schemas.microsoft.com/office/drawing/2014/main" id="{92F13761-BD1A-C04D-A290-0FF419551A4F}"/>
              </a:ext>
            </a:extLst>
          </p:cNvPr>
          <p:cNvSpPr>
            <a:spLocks noGrp="1"/>
          </p:cNvSpPr>
          <p:nvPr>
            <p:ph type="ftr" sz="quarter" idx="3"/>
          </p:nvPr>
        </p:nvSpPr>
        <p:spPr/>
        <p:txBody>
          <a:bodyPr/>
          <a:lstStyle/>
          <a:p>
            <a:r>
              <a:rPr lang="en-US"/>
              <a:t>University of California, Berkeley</a:t>
            </a:r>
            <a:endParaRPr lang="en-US" dirty="0"/>
          </a:p>
        </p:txBody>
      </p:sp>
      <p:sp>
        <p:nvSpPr>
          <p:cNvPr id="4" name="TextBox 3">
            <a:extLst>
              <a:ext uri="{FF2B5EF4-FFF2-40B4-BE49-F238E27FC236}">
                <a16:creationId xmlns:a16="http://schemas.microsoft.com/office/drawing/2014/main" id="{94F93651-864A-E64A-9DDC-CBBAD2BB67C9}"/>
              </a:ext>
            </a:extLst>
          </p:cNvPr>
          <p:cNvSpPr txBox="1"/>
          <p:nvPr/>
        </p:nvSpPr>
        <p:spPr>
          <a:xfrm>
            <a:off x="3812687" y="1133475"/>
            <a:ext cx="1154483" cy="369332"/>
          </a:xfrm>
          <a:prstGeom prst="rect">
            <a:avLst/>
          </a:prstGeom>
          <a:noFill/>
        </p:spPr>
        <p:txBody>
          <a:bodyPr wrap="none" rtlCol="0">
            <a:spAutoFit/>
          </a:bodyPr>
          <a:lstStyle/>
          <a:p>
            <a:r>
              <a:rPr lang="en-US" dirty="0"/>
              <a:t>Decision</a:t>
            </a:r>
          </a:p>
        </p:txBody>
      </p:sp>
      <p:sp>
        <p:nvSpPr>
          <p:cNvPr id="5" name="TextBox 4">
            <a:extLst>
              <a:ext uri="{FF2B5EF4-FFF2-40B4-BE49-F238E27FC236}">
                <a16:creationId xmlns:a16="http://schemas.microsoft.com/office/drawing/2014/main" id="{E1837D10-8289-3844-A408-F90F295CA70D}"/>
              </a:ext>
            </a:extLst>
          </p:cNvPr>
          <p:cNvSpPr txBox="1"/>
          <p:nvPr/>
        </p:nvSpPr>
        <p:spPr>
          <a:xfrm rot="16200000">
            <a:off x="2354776" y="2381198"/>
            <a:ext cx="969753" cy="369332"/>
          </a:xfrm>
          <a:prstGeom prst="rect">
            <a:avLst/>
          </a:prstGeom>
          <a:noFill/>
        </p:spPr>
        <p:txBody>
          <a:bodyPr wrap="none" rtlCol="0">
            <a:spAutoFit/>
          </a:bodyPr>
          <a:lstStyle/>
          <a:p>
            <a:r>
              <a:rPr lang="en-US" dirty="0"/>
              <a:t>Reality</a:t>
            </a:r>
          </a:p>
        </p:txBody>
      </p:sp>
      <p:sp>
        <p:nvSpPr>
          <p:cNvPr id="6" name="TextBox 5">
            <a:extLst>
              <a:ext uri="{FF2B5EF4-FFF2-40B4-BE49-F238E27FC236}">
                <a16:creationId xmlns:a16="http://schemas.microsoft.com/office/drawing/2014/main" id="{545695AA-7E85-FE43-9EDE-EAC6D5D7A085}"/>
              </a:ext>
            </a:extLst>
          </p:cNvPr>
          <p:cNvSpPr txBox="1"/>
          <p:nvPr/>
        </p:nvSpPr>
        <p:spPr>
          <a:xfrm>
            <a:off x="3752536" y="1477589"/>
            <a:ext cx="314510" cy="338554"/>
          </a:xfrm>
          <a:prstGeom prst="rect">
            <a:avLst/>
          </a:prstGeom>
          <a:noFill/>
        </p:spPr>
        <p:txBody>
          <a:bodyPr wrap="none" rtlCol="0">
            <a:spAutoFit/>
          </a:bodyPr>
          <a:lstStyle/>
          <a:p>
            <a:r>
              <a:rPr lang="en-US" sz="1600" dirty="0"/>
              <a:t>0</a:t>
            </a:r>
          </a:p>
        </p:txBody>
      </p:sp>
      <p:sp>
        <p:nvSpPr>
          <p:cNvPr id="8" name="TextBox 7">
            <a:extLst>
              <a:ext uri="{FF2B5EF4-FFF2-40B4-BE49-F238E27FC236}">
                <a16:creationId xmlns:a16="http://schemas.microsoft.com/office/drawing/2014/main" id="{83077F31-4469-2A4B-B6A4-EE2A5C766DDB}"/>
              </a:ext>
            </a:extLst>
          </p:cNvPr>
          <p:cNvSpPr txBox="1"/>
          <p:nvPr/>
        </p:nvSpPr>
        <p:spPr>
          <a:xfrm rot="16200000">
            <a:off x="3069607" y="2001324"/>
            <a:ext cx="314510" cy="338554"/>
          </a:xfrm>
          <a:prstGeom prst="rect">
            <a:avLst/>
          </a:prstGeom>
          <a:noFill/>
        </p:spPr>
        <p:txBody>
          <a:bodyPr wrap="none" rtlCol="0">
            <a:spAutoFit/>
          </a:bodyPr>
          <a:lstStyle/>
          <a:p>
            <a:r>
              <a:rPr lang="en-US" sz="1600" dirty="0"/>
              <a:t>0</a:t>
            </a:r>
          </a:p>
        </p:txBody>
      </p:sp>
      <p:sp>
        <p:nvSpPr>
          <p:cNvPr id="9" name="TextBox 8">
            <a:extLst>
              <a:ext uri="{FF2B5EF4-FFF2-40B4-BE49-F238E27FC236}">
                <a16:creationId xmlns:a16="http://schemas.microsoft.com/office/drawing/2014/main" id="{90D952DE-337D-C44F-9264-C4C9DA288CDB}"/>
              </a:ext>
            </a:extLst>
          </p:cNvPr>
          <p:cNvSpPr txBox="1"/>
          <p:nvPr/>
        </p:nvSpPr>
        <p:spPr>
          <a:xfrm rot="16200000">
            <a:off x="3064899" y="2755670"/>
            <a:ext cx="314510" cy="338554"/>
          </a:xfrm>
          <a:prstGeom prst="rect">
            <a:avLst/>
          </a:prstGeom>
          <a:noFill/>
        </p:spPr>
        <p:txBody>
          <a:bodyPr wrap="none" rtlCol="0">
            <a:spAutoFit/>
          </a:bodyPr>
          <a:lstStyle/>
          <a:p>
            <a:r>
              <a:rPr lang="en-US" sz="1600" dirty="0"/>
              <a:t>1</a:t>
            </a:r>
          </a:p>
        </p:txBody>
      </p:sp>
      <p:sp>
        <p:nvSpPr>
          <p:cNvPr id="10" name="TextBox 9">
            <a:extLst>
              <a:ext uri="{FF2B5EF4-FFF2-40B4-BE49-F238E27FC236}">
                <a16:creationId xmlns:a16="http://schemas.microsoft.com/office/drawing/2014/main" id="{9D2FF5FF-2206-4444-99F9-B97F1BFC24FD}"/>
              </a:ext>
            </a:extLst>
          </p:cNvPr>
          <p:cNvSpPr txBox="1"/>
          <p:nvPr/>
        </p:nvSpPr>
        <p:spPr>
          <a:xfrm>
            <a:off x="4677203" y="1481915"/>
            <a:ext cx="314510" cy="338554"/>
          </a:xfrm>
          <a:prstGeom prst="rect">
            <a:avLst/>
          </a:prstGeom>
          <a:noFill/>
        </p:spPr>
        <p:txBody>
          <a:bodyPr wrap="none" rtlCol="0">
            <a:spAutoFit/>
          </a:bodyPr>
          <a:lstStyle/>
          <a:p>
            <a:r>
              <a:rPr lang="en-US" sz="1600" dirty="0"/>
              <a:t>1</a:t>
            </a:r>
          </a:p>
        </p:txBody>
      </p:sp>
      <p:sp>
        <p:nvSpPr>
          <p:cNvPr id="7" name="TextBox 6">
            <a:extLst>
              <a:ext uri="{FF2B5EF4-FFF2-40B4-BE49-F238E27FC236}">
                <a16:creationId xmlns:a16="http://schemas.microsoft.com/office/drawing/2014/main" id="{89425DF4-E549-C941-B59C-A3A946F4ECDC}"/>
              </a:ext>
            </a:extLst>
          </p:cNvPr>
          <p:cNvSpPr txBox="1"/>
          <p:nvPr/>
        </p:nvSpPr>
        <p:spPr>
          <a:xfrm>
            <a:off x="6229802" y="1740626"/>
            <a:ext cx="2457148" cy="369332"/>
          </a:xfrm>
          <a:prstGeom prst="rect">
            <a:avLst/>
          </a:prstGeom>
          <a:noFill/>
        </p:spPr>
        <p:txBody>
          <a:bodyPr wrap="none" rtlCol="0">
            <a:spAutoFit/>
          </a:bodyPr>
          <a:lstStyle/>
          <a:p>
            <a:r>
              <a:rPr lang="en-US" dirty="0"/>
              <a:t>TN = True Negative</a:t>
            </a:r>
          </a:p>
        </p:txBody>
      </p:sp>
      <p:sp>
        <p:nvSpPr>
          <p:cNvPr id="11" name="TextBox 10">
            <a:extLst>
              <a:ext uri="{FF2B5EF4-FFF2-40B4-BE49-F238E27FC236}">
                <a16:creationId xmlns:a16="http://schemas.microsoft.com/office/drawing/2014/main" id="{5B5273A8-EF14-3E48-B703-5C1F7B545768}"/>
              </a:ext>
            </a:extLst>
          </p:cNvPr>
          <p:cNvSpPr txBox="1"/>
          <p:nvPr/>
        </p:nvSpPr>
        <p:spPr>
          <a:xfrm>
            <a:off x="6259646" y="2162534"/>
            <a:ext cx="2358594" cy="369332"/>
          </a:xfrm>
          <a:prstGeom prst="rect">
            <a:avLst/>
          </a:prstGeom>
          <a:noFill/>
        </p:spPr>
        <p:txBody>
          <a:bodyPr wrap="none" rtlCol="0">
            <a:spAutoFit/>
          </a:bodyPr>
          <a:lstStyle/>
          <a:p>
            <a:r>
              <a:rPr lang="en-US" dirty="0"/>
              <a:t>FP = False Positive</a:t>
            </a:r>
          </a:p>
        </p:txBody>
      </p:sp>
      <p:sp>
        <p:nvSpPr>
          <p:cNvPr id="13" name="TextBox 12">
            <a:extLst>
              <a:ext uri="{FF2B5EF4-FFF2-40B4-BE49-F238E27FC236}">
                <a16:creationId xmlns:a16="http://schemas.microsoft.com/office/drawing/2014/main" id="{C3C916A8-5DBC-D441-819A-595A39FEC8FE}"/>
              </a:ext>
            </a:extLst>
          </p:cNvPr>
          <p:cNvSpPr txBox="1"/>
          <p:nvPr/>
        </p:nvSpPr>
        <p:spPr>
          <a:xfrm>
            <a:off x="6229802" y="2622605"/>
            <a:ext cx="2527743" cy="369332"/>
          </a:xfrm>
          <a:prstGeom prst="rect">
            <a:avLst/>
          </a:prstGeom>
          <a:noFill/>
        </p:spPr>
        <p:txBody>
          <a:bodyPr wrap="none" rtlCol="0">
            <a:spAutoFit/>
          </a:bodyPr>
          <a:lstStyle/>
          <a:p>
            <a:r>
              <a:rPr lang="en-US" dirty="0"/>
              <a:t>FN = False Negative</a:t>
            </a:r>
          </a:p>
        </p:txBody>
      </p:sp>
      <p:sp>
        <p:nvSpPr>
          <p:cNvPr id="14" name="TextBox 13">
            <a:extLst>
              <a:ext uri="{FF2B5EF4-FFF2-40B4-BE49-F238E27FC236}">
                <a16:creationId xmlns:a16="http://schemas.microsoft.com/office/drawing/2014/main" id="{D868C029-A8AB-1241-8C9B-5CB39D5D93CD}"/>
              </a:ext>
            </a:extLst>
          </p:cNvPr>
          <p:cNvSpPr txBox="1"/>
          <p:nvPr/>
        </p:nvSpPr>
        <p:spPr>
          <a:xfrm>
            <a:off x="6259646" y="3072516"/>
            <a:ext cx="2278381" cy="369332"/>
          </a:xfrm>
          <a:prstGeom prst="rect">
            <a:avLst/>
          </a:prstGeom>
          <a:noFill/>
        </p:spPr>
        <p:txBody>
          <a:bodyPr wrap="none" rtlCol="0">
            <a:spAutoFit/>
          </a:bodyPr>
          <a:lstStyle/>
          <a:p>
            <a:r>
              <a:rPr lang="en-US" dirty="0"/>
              <a:t>FP = True Positive</a:t>
            </a:r>
          </a:p>
        </p:txBody>
      </p:sp>
    </p:spTree>
    <p:extLst>
      <p:ext uri="{BB962C8B-B14F-4D97-AF65-F5344CB8AC3E}">
        <p14:creationId xmlns:p14="http://schemas.microsoft.com/office/powerpoint/2010/main" val="7322393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Oval 11">
            <a:extLst>
              <a:ext uri="{FF2B5EF4-FFF2-40B4-BE49-F238E27FC236}">
                <a16:creationId xmlns:a16="http://schemas.microsoft.com/office/drawing/2014/main" id="{3E5244E9-BBC7-1B43-A288-1AE938247D02}"/>
              </a:ext>
            </a:extLst>
          </p:cNvPr>
          <p:cNvSpPr/>
          <p:nvPr/>
        </p:nvSpPr>
        <p:spPr>
          <a:xfrm rot="8249079">
            <a:off x="3245994" y="2138574"/>
            <a:ext cx="2287867" cy="854580"/>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0000"/>
              </a:solidFill>
              <a:highlight>
                <a:srgbClr val="FF0000"/>
              </a:highlight>
            </a:endParaRPr>
          </a:p>
        </p:txBody>
      </p:sp>
      <p:graphicFrame>
        <p:nvGraphicFramePr>
          <p:cNvPr id="3" name="Table 2">
            <a:extLst>
              <a:ext uri="{FF2B5EF4-FFF2-40B4-BE49-F238E27FC236}">
                <a16:creationId xmlns:a16="http://schemas.microsoft.com/office/drawing/2014/main" id="{BA8124FA-19E4-9546-9C40-3DE00D3C0C08}"/>
              </a:ext>
            </a:extLst>
          </p:cNvPr>
          <p:cNvGraphicFramePr>
            <a:graphicFrameLocks noGrp="1"/>
          </p:cNvGraphicFramePr>
          <p:nvPr/>
        </p:nvGraphicFramePr>
        <p:xfrm>
          <a:off x="3439114" y="1824235"/>
          <a:ext cx="1901630" cy="1483260"/>
        </p:xfrm>
        <a:graphic>
          <a:graphicData uri="http://schemas.openxmlformats.org/drawingml/2006/table">
            <a:tbl>
              <a:tblPr firstRow="1" bandRow="1">
                <a:tableStyleId>{5940675A-B579-460E-94D1-54222C63F5DA}</a:tableStyleId>
              </a:tblPr>
              <a:tblGrid>
                <a:gridCol w="950815">
                  <a:extLst>
                    <a:ext uri="{9D8B030D-6E8A-4147-A177-3AD203B41FA5}">
                      <a16:colId xmlns:a16="http://schemas.microsoft.com/office/drawing/2014/main" val="2867805166"/>
                    </a:ext>
                  </a:extLst>
                </a:gridCol>
                <a:gridCol w="950815">
                  <a:extLst>
                    <a:ext uri="{9D8B030D-6E8A-4147-A177-3AD203B41FA5}">
                      <a16:colId xmlns:a16="http://schemas.microsoft.com/office/drawing/2014/main" val="3118259853"/>
                    </a:ext>
                  </a:extLst>
                </a:gridCol>
              </a:tblGrid>
              <a:tr h="741630">
                <a:tc>
                  <a:txBody>
                    <a:bodyPr/>
                    <a:lstStyle/>
                    <a:p>
                      <a:pPr algn="ctr"/>
                      <a:r>
                        <a:rPr lang="en-US" dirty="0"/>
                        <a:t>TN</a:t>
                      </a:r>
                    </a:p>
                  </a:txBody>
                  <a:tcPr anchor="ctr"/>
                </a:tc>
                <a:tc>
                  <a:txBody>
                    <a:bodyPr/>
                    <a:lstStyle/>
                    <a:p>
                      <a:pPr algn="ctr"/>
                      <a:r>
                        <a:rPr lang="en-US" dirty="0"/>
                        <a:t>FP</a:t>
                      </a:r>
                    </a:p>
                  </a:txBody>
                  <a:tcPr anchor="ctr"/>
                </a:tc>
                <a:extLst>
                  <a:ext uri="{0D108BD9-81ED-4DB2-BD59-A6C34878D82A}">
                    <a16:rowId xmlns:a16="http://schemas.microsoft.com/office/drawing/2014/main" val="2465380068"/>
                  </a:ext>
                </a:extLst>
              </a:tr>
              <a:tr h="741630">
                <a:tc>
                  <a:txBody>
                    <a:bodyPr/>
                    <a:lstStyle/>
                    <a:p>
                      <a:pPr algn="ctr"/>
                      <a:r>
                        <a:rPr lang="en-US" dirty="0"/>
                        <a:t>FN</a:t>
                      </a:r>
                    </a:p>
                  </a:txBody>
                  <a:tcPr anchor="ctr"/>
                </a:tc>
                <a:tc>
                  <a:txBody>
                    <a:bodyPr/>
                    <a:lstStyle/>
                    <a:p>
                      <a:pPr algn="ctr"/>
                      <a:r>
                        <a:rPr lang="en-US" dirty="0"/>
                        <a:t>TP</a:t>
                      </a:r>
                    </a:p>
                  </a:txBody>
                  <a:tcPr anchor="ctr"/>
                </a:tc>
                <a:extLst>
                  <a:ext uri="{0D108BD9-81ED-4DB2-BD59-A6C34878D82A}">
                    <a16:rowId xmlns:a16="http://schemas.microsoft.com/office/drawing/2014/main" val="2934244337"/>
                  </a:ext>
                </a:extLst>
              </a:tr>
            </a:tbl>
          </a:graphicData>
        </a:graphic>
      </p:graphicFrame>
      <p:sp>
        <p:nvSpPr>
          <p:cNvPr id="7169" name="Title 1">
            <a:extLst>
              <a:ext uri="{FF2B5EF4-FFF2-40B4-BE49-F238E27FC236}">
                <a16:creationId xmlns:a16="http://schemas.microsoft.com/office/drawing/2014/main" id="{E5374A19-D6EA-BB4F-AD84-5AFE19F4EB9F}"/>
              </a:ext>
            </a:extLst>
          </p:cNvPr>
          <p:cNvSpPr>
            <a:spLocks noGrp="1" noChangeArrowheads="1"/>
          </p:cNvSpPr>
          <p:nvPr>
            <p:ph type="title"/>
          </p:nvPr>
        </p:nvSpPr>
        <p:spPr>
          <a:xfrm>
            <a:off x="1255854" y="276225"/>
            <a:ext cx="6571526" cy="857250"/>
          </a:xfrm>
        </p:spPr>
        <p:txBody>
          <a:bodyPr>
            <a:normAutofit/>
          </a:bodyPr>
          <a:lstStyle/>
          <a:p>
            <a:r>
              <a:rPr lang="en-US" altLang="en-US" sz="2700" dirty="0">
                <a:ea typeface="ＭＳ Ｐゴシック" panose="020B0600070205080204" pitchFamily="34" charset="-128"/>
              </a:rPr>
              <a:t>The Basic Two-by-Two Table</a:t>
            </a:r>
          </a:p>
        </p:txBody>
      </p:sp>
      <p:sp>
        <p:nvSpPr>
          <p:cNvPr id="2" name="Footer Placeholder 1">
            <a:extLst>
              <a:ext uri="{FF2B5EF4-FFF2-40B4-BE49-F238E27FC236}">
                <a16:creationId xmlns:a16="http://schemas.microsoft.com/office/drawing/2014/main" id="{92F13761-BD1A-C04D-A290-0FF419551A4F}"/>
              </a:ext>
            </a:extLst>
          </p:cNvPr>
          <p:cNvSpPr>
            <a:spLocks noGrp="1"/>
          </p:cNvSpPr>
          <p:nvPr>
            <p:ph type="ftr" sz="quarter" idx="3"/>
          </p:nvPr>
        </p:nvSpPr>
        <p:spPr/>
        <p:txBody>
          <a:bodyPr/>
          <a:lstStyle/>
          <a:p>
            <a:r>
              <a:rPr lang="en-US"/>
              <a:t>University of California, Berkeley</a:t>
            </a:r>
            <a:endParaRPr lang="en-US" dirty="0"/>
          </a:p>
        </p:txBody>
      </p:sp>
      <p:sp>
        <p:nvSpPr>
          <p:cNvPr id="4" name="TextBox 3">
            <a:extLst>
              <a:ext uri="{FF2B5EF4-FFF2-40B4-BE49-F238E27FC236}">
                <a16:creationId xmlns:a16="http://schemas.microsoft.com/office/drawing/2014/main" id="{94F93651-864A-E64A-9DDC-CBBAD2BB67C9}"/>
              </a:ext>
            </a:extLst>
          </p:cNvPr>
          <p:cNvSpPr txBox="1"/>
          <p:nvPr/>
        </p:nvSpPr>
        <p:spPr>
          <a:xfrm>
            <a:off x="3812687" y="1133475"/>
            <a:ext cx="1154483" cy="369332"/>
          </a:xfrm>
          <a:prstGeom prst="rect">
            <a:avLst/>
          </a:prstGeom>
          <a:noFill/>
        </p:spPr>
        <p:txBody>
          <a:bodyPr wrap="none" rtlCol="0">
            <a:spAutoFit/>
          </a:bodyPr>
          <a:lstStyle/>
          <a:p>
            <a:r>
              <a:rPr lang="en-US" dirty="0"/>
              <a:t>Decision</a:t>
            </a:r>
          </a:p>
        </p:txBody>
      </p:sp>
      <p:sp>
        <p:nvSpPr>
          <p:cNvPr id="5" name="TextBox 4">
            <a:extLst>
              <a:ext uri="{FF2B5EF4-FFF2-40B4-BE49-F238E27FC236}">
                <a16:creationId xmlns:a16="http://schemas.microsoft.com/office/drawing/2014/main" id="{E1837D10-8289-3844-A408-F90F295CA70D}"/>
              </a:ext>
            </a:extLst>
          </p:cNvPr>
          <p:cNvSpPr txBox="1"/>
          <p:nvPr/>
        </p:nvSpPr>
        <p:spPr>
          <a:xfrm rot="16200000">
            <a:off x="2354776" y="2381198"/>
            <a:ext cx="969753" cy="369332"/>
          </a:xfrm>
          <a:prstGeom prst="rect">
            <a:avLst/>
          </a:prstGeom>
          <a:noFill/>
        </p:spPr>
        <p:txBody>
          <a:bodyPr wrap="none" rtlCol="0">
            <a:spAutoFit/>
          </a:bodyPr>
          <a:lstStyle/>
          <a:p>
            <a:r>
              <a:rPr lang="en-US" dirty="0"/>
              <a:t>Reality</a:t>
            </a:r>
          </a:p>
        </p:txBody>
      </p:sp>
      <p:sp>
        <p:nvSpPr>
          <p:cNvPr id="6" name="TextBox 5">
            <a:extLst>
              <a:ext uri="{FF2B5EF4-FFF2-40B4-BE49-F238E27FC236}">
                <a16:creationId xmlns:a16="http://schemas.microsoft.com/office/drawing/2014/main" id="{545695AA-7E85-FE43-9EDE-EAC6D5D7A085}"/>
              </a:ext>
            </a:extLst>
          </p:cNvPr>
          <p:cNvSpPr txBox="1"/>
          <p:nvPr/>
        </p:nvSpPr>
        <p:spPr>
          <a:xfrm>
            <a:off x="3752536" y="1477589"/>
            <a:ext cx="314510" cy="338554"/>
          </a:xfrm>
          <a:prstGeom prst="rect">
            <a:avLst/>
          </a:prstGeom>
          <a:noFill/>
        </p:spPr>
        <p:txBody>
          <a:bodyPr wrap="none" rtlCol="0">
            <a:spAutoFit/>
          </a:bodyPr>
          <a:lstStyle/>
          <a:p>
            <a:r>
              <a:rPr lang="en-US" sz="1600" dirty="0"/>
              <a:t>0</a:t>
            </a:r>
          </a:p>
        </p:txBody>
      </p:sp>
      <p:sp>
        <p:nvSpPr>
          <p:cNvPr id="8" name="TextBox 7">
            <a:extLst>
              <a:ext uri="{FF2B5EF4-FFF2-40B4-BE49-F238E27FC236}">
                <a16:creationId xmlns:a16="http://schemas.microsoft.com/office/drawing/2014/main" id="{83077F31-4469-2A4B-B6A4-EE2A5C766DDB}"/>
              </a:ext>
            </a:extLst>
          </p:cNvPr>
          <p:cNvSpPr txBox="1"/>
          <p:nvPr/>
        </p:nvSpPr>
        <p:spPr>
          <a:xfrm rot="16200000">
            <a:off x="3069607" y="2001324"/>
            <a:ext cx="314510" cy="338554"/>
          </a:xfrm>
          <a:prstGeom prst="rect">
            <a:avLst/>
          </a:prstGeom>
          <a:noFill/>
        </p:spPr>
        <p:txBody>
          <a:bodyPr wrap="none" rtlCol="0">
            <a:spAutoFit/>
          </a:bodyPr>
          <a:lstStyle/>
          <a:p>
            <a:r>
              <a:rPr lang="en-US" sz="1600" dirty="0"/>
              <a:t>0</a:t>
            </a:r>
          </a:p>
        </p:txBody>
      </p:sp>
      <p:sp>
        <p:nvSpPr>
          <p:cNvPr id="9" name="TextBox 8">
            <a:extLst>
              <a:ext uri="{FF2B5EF4-FFF2-40B4-BE49-F238E27FC236}">
                <a16:creationId xmlns:a16="http://schemas.microsoft.com/office/drawing/2014/main" id="{90D952DE-337D-C44F-9264-C4C9DA288CDB}"/>
              </a:ext>
            </a:extLst>
          </p:cNvPr>
          <p:cNvSpPr txBox="1"/>
          <p:nvPr/>
        </p:nvSpPr>
        <p:spPr>
          <a:xfrm rot="16200000">
            <a:off x="3064899" y="2755670"/>
            <a:ext cx="314510" cy="338554"/>
          </a:xfrm>
          <a:prstGeom prst="rect">
            <a:avLst/>
          </a:prstGeom>
          <a:noFill/>
        </p:spPr>
        <p:txBody>
          <a:bodyPr wrap="none" rtlCol="0">
            <a:spAutoFit/>
          </a:bodyPr>
          <a:lstStyle/>
          <a:p>
            <a:r>
              <a:rPr lang="en-US" sz="1600" dirty="0"/>
              <a:t>1</a:t>
            </a:r>
          </a:p>
        </p:txBody>
      </p:sp>
      <p:sp>
        <p:nvSpPr>
          <p:cNvPr id="10" name="TextBox 9">
            <a:extLst>
              <a:ext uri="{FF2B5EF4-FFF2-40B4-BE49-F238E27FC236}">
                <a16:creationId xmlns:a16="http://schemas.microsoft.com/office/drawing/2014/main" id="{9D2FF5FF-2206-4444-99F9-B97F1BFC24FD}"/>
              </a:ext>
            </a:extLst>
          </p:cNvPr>
          <p:cNvSpPr txBox="1"/>
          <p:nvPr/>
        </p:nvSpPr>
        <p:spPr>
          <a:xfrm>
            <a:off x="4677203" y="1481915"/>
            <a:ext cx="314510" cy="338554"/>
          </a:xfrm>
          <a:prstGeom prst="rect">
            <a:avLst/>
          </a:prstGeom>
          <a:noFill/>
        </p:spPr>
        <p:txBody>
          <a:bodyPr wrap="none" rtlCol="0">
            <a:spAutoFit/>
          </a:bodyPr>
          <a:lstStyle/>
          <a:p>
            <a:r>
              <a:rPr lang="en-US" sz="1600" dirty="0"/>
              <a:t>1</a:t>
            </a:r>
          </a:p>
        </p:txBody>
      </p:sp>
      <p:sp>
        <p:nvSpPr>
          <p:cNvPr id="7" name="TextBox 6">
            <a:extLst>
              <a:ext uri="{FF2B5EF4-FFF2-40B4-BE49-F238E27FC236}">
                <a16:creationId xmlns:a16="http://schemas.microsoft.com/office/drawing/2014/main" id="{89425DF4-E549-C941-B59C-A3A946F4ECDC}"/>
              </a:ext>
            </a:extLst>
          </p:cNvPr>
          <p:cNvSpPr txBox="1"/>
          <p:nvPr/>
        </p:nvSpPr>
        <p:spPr>
          <a:xfrm>
            <a:off x="6229802" y="1740626"/>
            <a:ext cx="2457148" cy="369332"/>
          </a:xfrm>
          <a:prstGeom prst="rect">
            <a:avLst/>
          </a:prstGeom>
          <a:noFill/>
        </p:spPr>
        <p:txBody>
          <a:bodyPr wrap="none" rtlCol="0">
            <a:spAutoFit/>
          </a:bodyPr>
          <a:lstStyle/>
          <a:p>
            <a:r>
              <a:rPr lang="en-US" dirty="0"/>
              <a:t>TN = True Negative</a:t>
            </a:r>
          </a:p>
        </p:txBody>
      </p:sp>
      <p:sp>
        <p:nvSpPr>
          <p:cNvPr id="11" name="TextBox 10">
            <a:extLst>
              <a:ext uri="{FF2B5EF4-FFF2-40B4-BE49-F238E27FC236}">
                <a16:creationId xmlns:a16="http://schemas.microsoft.com/office/drawing/2014/main" id="{5B5273A8-EF14-3E48-B703-5C1F7B545768}"/>
              </a:ext>
            </a:extLst>
          </p:cNvPr>
          <p:cNvSpPr txBox="1"/>
          <p:nvPr/>
        </p:nvSpPr>
        <p:spPr>
          <a:xfrm>
            <a:off x="6259646" y="2162534"/>
            <a:ext cx="2358594" cy="369332"/>
          </a:xfrm>
          <a:prstGeom prst="rect">
            <a:avLst/>
          </a:prstGeom>
          <a:noFill/>
        </p:spPr>
        <p:txBody>
          <a:bodyPr wrap="none" rtlCol="0">
            <a:spAutoFit/>
          </a:bodyPr>
          <a:lstStyle/>
          <a:p>
            <a:r>
              <a:rPr lang="en-US" dirty="0"/>
              <a:t>FP = False Positive</a:t>
            </a:r>
          </a:p>
        </p:txBody>
      </p:sp>
      <p:sp>
        <p:nvSpPr>
          <p:cNvPr id="13" name="TextBox 12">
            <a:extLst>
              <a:ext uri="{FF2B5EF4-FFF2-40B4-BE49-F238E27FC236}">
                <a16:creationId xmlns:a16="http://schemas.microsoft.com/office/drawing/2014/main" id="{C3C916A8-5DBC-D441-819A-595A39FEC8FE}"/>
              </a:ext>
            </a:extLst>
          </p:cNvPr>
          <p:cNvSpPr txBox="1"/>
          <p:nvPr/>
        </p:nvSpPr>
        <p:spPr>
          <a:xfrm>
            <a:off x="6229802" y="2622605"/>
            <a:ext cx="2527743" cy="369332"/>
          </a:xfrm>
          <a:prstGeom prst="rect">
            <a:avLst/>
          </a:prstGeom>
          <a:noFill/>
        </p:spPr>
        <p:txBody>
          <a:bodyPr wrap="none" rtlCol="0">
            <a:spAutoFit/>
          </a:bodyPr>
          <a:lstStyle/>
          <a:p>
            <a:r>
              <a:rPr lang="en-US" dirty="0"/>
              <a:t>FN = False Negative</a:t>
            </a:r>
          </a:p>
        </p:txBody>
      </p:sp>
      <p:sp>
        <p:nvSpPr>
          <p:cNvPr id="14" name="TextBox 13">
            <a:extLst>
              <a:ext uri="{FF2B5EF4-FFF2-40B4-BE49-F238E27FC236}">
                <a16:creationId xmlns:a16="http://schemas.microsoft.com/office/drawing/2014/main" id="{D868C029-A8AB-1241-8C9B-5CB39D5D93CD}"/>
              </a:ext>
            </a:extLst>
          </p:cNvPr>
          <p:cNvSpPr txBox="1"/>
          <p:nvPr/>
        </p:nvSpPr>
        <p:spPr>
          <a:xfrm>
            <a:off x="6259646" y="3072516"/>
            <a:ext cx="2278381" cy="369332"/>
          </a:xfrm>
          <a:prstGeom prst="rect">
            <a:avLst/>
          </a:prstGeom>
          <a:noFill/>
        </p:spPr>
        <p:txBody>
          <a:bodyPr wrap="none" rtlCol="0">
            <a:spAutoFit/>
          </a:bodyPr>
          <a:lstStyle/>
          <a:p>
            <a:r>
              <a:rPr lang="en-US" dirty="0"/>
              <a:t>FP = True Positive</a:t>
            </a:r>
          </a:p>
        </p:txBody>
      </p:sp>
      <p:sp>
        <p:nvSpPr>
          <p:cNvPr id="15" name="TextBox 14">
            <a:extLst>
              <a:ext uri="{FF2B5EF4-FFF2-40B4-BE49-F238E27FC236}">
                <a16:creationId xmlns:a16="http://schemas.microsoft.com/office/drawing/2014/main" id="{233D0E96-667D-4443-8CF1-6DC9B52134E5}"/>
              </a:ext>
            </a:extLst>
          </p:cNvPr>
          <p:cNvSpPr txBox="1"/>
          <p:nvPr/>
        </p:nvSpPr>
        <p:spPr>
          <a:xfrm>
            <a:off x="1072055" y="3878317"/>
            <a:ext cx="6977359" cy="369332"/>
          </a:xfrm>
          <a:prstGeom prst="rect">
            <a:avLst/>
          </a:prstGeom>
          <a:noFill/>
        </p:spPr>
        <p:txBody>
          <a:bodyPr wrap="none" rtlCol="0">
            <a:spAutoFit/>
          </a:bodyPr>
          <a:lstStyle/>
          <a:p>
            <a:r>
              <a:rPr lang="en-US" dirty="0"/>
              <a:t>Rough goal:  lots of green outcomes, few red outcomes!</a:t>
            </a:r>
          </a:p>
        </p:txBody>
      </p:sp>
    </p:spTree>
    <p:extLst>
      <p:ext uri="{BB962C8B-B14F-4D97-AF65-F5344CB8AC3E}">
        <p14:creationId xmlns:p14="http://schemas.microsoft.com/office/powerpoint/2010/main" val="233160233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Title 1">
            <a:extLst>
              <a:ext uri="{FF2B5EF4-FFF2-40B4-BE49-F238E27FC236}">
                <a16:creationId xmlns:a16="http://schemas.microsoft.com/office/drawing/2014/main" id="{E5374A19-D6EA-BB4F-AD84-5AFE19F4EB9F}"/>
              </a:ext>
            </a:extLst>
          </p:cNvPr>
          <p:cNvSpPr>
            <a:spLocks noGrp="1" noChangeArrowheads="1"/>
          </p:cNvSpPr>
          <p:nvPr>
            <p:ph type="title"/>
          </p:nvPr>
        </p:nvSpPr>
        <p:spPr>
          <a:xfrm>
            <a:off x="1255854" y="276225"/>
            <a:ext cx="6949470" cy="857250"/>
          </a:xfrm>
        </p:spPr>
        <p:txBody>
          <a:bodyPr>
            <a:normAutofit fontScale="90000"/>
          </a:bodyPr>
          <a:lstStyle/>
          <a:p>
            <a:r>
              <a:rPr lang="en-US" altLang="en-US" sz="2700" dirty="0">
                <a:ea typeface="ＭＳ Ｐゴシック" panose="020B0600070205080204" pitchFamily="34" charset="-128"/>
              </a:rPr>
              <a:t>Examples: How Serious are FP and FN (and How Desirable are TP and TN)?</a:t>
            </a:r>
          </a:p>
        </p:txBody>
      </p:sp>
      <p:sp>
        <p:nvSpPr>
          <p:cNvPr id="7170" name="Content Placeholder 2">
            <a:extLst>
              <a:ext uri="{FF2B5EF4-FFF2-40B4-BE49-F238E27FC236}">
                <a16:creationId xmlns:a16="http://schemas.microsoft.com/office/drawing/2014/main" id="{911D7269-71CC-0A48-95DB-3118BD19FD43}"/>
              </a:ext>
            </a:extLst>
          </p:cNvPr>
          <p:cNvSpPr>
            <a:spLocks noGrp="1" noChangeArrowheads="1"/>
          </p:cNvSpPr>
          <p:nvPr>
            <p:ph idx="1"/>
          </p:nvPr>
        </p:nvSpPr>
        <p:spPr>
          <a:xfrm>
            <a:off x="1476375" y="1371600"/>
            <a:ext cx="6172200" cy="3190875"/>
          </a:xfrm>
        </p:spPr>
        <p:txBody>
          <a:bodyPr>
            <a:normAutofit/>
          </a:bodyPr>
          <a:lstStyle/>
          <a:p>
            <a:pPr>
              <a:lnSpc>
                <a:spcPct val="90000"/>
              </a:lnSpc>
            </a:pPr>
            <a:r>
              <a:rPr lang="en-US" altLang="en-US" sz="1800" dirty="0">
                <a:ea typeface="ＭＳ Ｐゴシック" panose="020B0600070205080204" pitchFamily="34" charset="-128"/>
              </a:rPr>
              <a:t>Medical:  0 = no disease, 1 = disease</a:t>
            </a:r>
          </a:p>
          <a:p>
            <a:pPr>
              <a:lnSpc>
                <a:spcPct val="90000"/>
              </a:lnSpc>
            </a:pPr>
            <a:r>
              <a:rPr lang="en-US" altLang="en-US" sz="1800" dirty="0">
                <a:ea typeface="ＭＳ Ｐゴシック" panose="020B0600070205080204" pitchFamily="34" charset="-128"/>
              </a:rPr>
              <a:t>Commerce: 0 = no fraud, 1 = fraud</a:t>
            </a:r>
          </a:p>
          <a:p>
            <a:pPr>
              <a:lnSpc>
                <a:spcPct val="90000"/>
              </a:lnSpc>
            </a:pPr>
            <a:r>
              <a:rPr lang="en-US" altLang="en-US" sz="1800" dirty="0">
                <a:ea typeface="ＭＳ Ｐゴシック" panose="020B0600070205080204" pitchFamily="34" charset="-128"/>
              </a:rPr>
              <a:t>Physics: 0 = no Higgs boson, 1 = Higgs boson</a:t>
            </a:r>
          </a:p>
          <a:p>
            <a:pPr>
              <a:lnSpc>
                <a:spcPct val="90000"/>
              </a:lnSpc>
            </a:pPr>
            <a:r>
              <a:rPr lang="en-US" altLang="en-US" sz="1800" dirty="0">
                <a:ea typeface="ＭＳ Ｐゴシック" panose="020B0600070205080204" pitchFamily="34" charset="-128"/>
              </a:rPr>
              <a:t>Social network: 0 = no link, 1 = link</a:t>
            </a:r>
          </a:p>
          <a:p>
            <a:pPr>
              <a:lnSpc>
                <a:spcPct val="90000"/>
              </a:lnSpc>
            </a:pPr>
            <a:r>
              <a:rPr lang="en-US" altLang="en-US" sz="1800" dirty="0">
                <a:ea typeface="ＭＳ Ｐゴシック" panose="020B0600070205080204" pitchFamily="34" charset="-128"/>
              </a:rPr>
              <a:t>Self-driving car: 0 = no pedestrian, 1 = pedestrian</a:t>
            </a:r>
          </a:p>
          <a:p>
            <a:pPr>
              <a:lnSpc>
                <a:spcPct val="90000"/>
              </a:lnSpc>
            </a:pPr>
            <a:r>
              <a:rPr lang="en-US" altLang="en-US" sz="1800" dirty="0">
                <a:ea typeface="ＭＳ Ｐゴシック" panose="020B0600070205080204" pitchFamily="34" charset="-128"/>
              </a:rPr>
              <a:t>Search: 0 = not relevant, 1 = relevant</a:t>
            </a:r>
          </a:p>
          <a:p>
            <a:pPr>
              <a:lnSpc>
                <a:spcPct val="90000"/>
              </a:lnSpc>
            </a:pPr>
            <a:r>
              <a:rPr lang="en-US" altLang="en-US" sz="1800" dirty="0">
                <a:ea typeface="ＭＳ Ｐゴシック" panose="020B0600070205080204" pitchFamily="34" charset="-128"/>
              </a:rPr>
              <a:t>Oil-Well Drilling: 0 = no oil, 1 = oil</a:t>
            </a:r>
          </a:p>
          <a:p>
            <a:pPr>
              <a:lnSpc>
                <a:spcPct val="90000"/>
              </a:lnSpc>
            </a:pPr>
            <a:endParaRPr lang="en-US" altLang="en-US" sz="1800" dirty="0">
              <a:ea typeface="ＭＳ Ｐゴシック" panose="020B0600070205080204" pitchFamily="34" charset="-128"/>
            </a:endParaRPr>
          </a:p>
          <a:p>
            <a:pPr>
              <a:lnSpc>
                <a:spcPct val="90000"/>
              </a:lnSpc>
            </a:pPr>
            <a:endParaRPr lang="en-US" altLang="en-US" sz="1800" dirty="0">
              <a:ea typeface="ＭＳ Ｐゴシック" panose="020B0600070205080204" pitchFamily="34" charset="-128"/>
            </a:endParaRPr>
          </a:p>
          <a:p>
            <a:pPr>
              <a:lnSpc>
                <a:spcPct val="90000"/>
              </a:lnSpc>
            </a:pPr>
            <a:endParaRPr lang="en-US" altLang="en-US" sz="1800" dirty="0">
              <a:ea typeface="ＭＳ Ｐゴシック" panose="020B0600070205080204" pitchFamily="34" charset="-128"/>
            </a:endParaRPr>
          </a:p>
          <a:p>
            <a:pPr>
              <a:lnSpc>
                <a:spcPct val="90000"/>
              </a:lnSpc>
            </a:pPr>
            <a:endParaRPr lang="en-US" altLang="en-US" sz="1800" dirty="0">
              <a:ea typeface="ＭＳ Ｐゴシック" panose="020B0600070205080204" pitchFamily="34" charset="-128"/>
            </a:endParaRPr>
          </a:p>
          <a:p>
            <a:pPr>
              <a:lnSpc>
                <a:spcPct val="90000"/>
              </a:lnSpc>
            </a:pPr>
            <a:endParaRPr lang="en-US" altLang="en-US" sz="1800" dirty="0">
              <a:ea typeface="ＭＳ Ｐゴシック" panose="020B0600070205080204" pitchFamily="34" charset="-128"/>
            </a:endParaRPr>
          </a:p>
          <a:p>
            <a:pPr>
              <a:lnSpc>
                <a:spcPct val="90000"/>
              </a:lnSpc>
            </a:pPr>
            <a:endParaRPr lang="en-US" altLang="en-US" sz="1800" dirty="0">
              <a:ea typeface="ＭＳ Ｐゴシック" panose="020B0600070205080204" pitchFamily="34" charset="-128"/>
            </a:endParaRPr>
          </a:p>
        </p:txBody>
      </p:sp>
      <p:sp>
        <p:nvSpPr>
          <p:cNvPr id="2" name="Footer Placeholder 1">
            <a:extLst>
              <a:ext uri="{FF2B5EF4-FFF2-40B4-BE49-F238E27FC236}">
                <a16:creationId xmlns:a16="http://schemas.microsoft.com/office/drawing/2014/main" id="{9976A414-5FF1-6A42-B236-0C04389083DF}"/>
              </a:ext>
            </a:extLst>
          </p:cNvPr>
          <p:cNvSpPr>
            <a:spLocks noGrp="1"/>
          </p:cNvSpPr>
          <p:nvPr>
            <p:ph type="ftr" sz="quarter" idx="3"/>
          </p:nvPr>
        </p:nvSpPr>
        <p:spPr/>
        <p:txBody>
          <a:bodyPr/>
          <a:lstStyle/>
          <a:p>
            <a:r>
              <a:rPr lang="en-US"/>
              <a:t>University of California, Berkeley</a:t>
            </a:r>
            <a:endParaRPr lang="en-US" dirty="0"/>
          </a:p>
        </p:txBody>
      </p:sp>
    </p:spTree>
    <p:extLst>
      <p:ext uri="{BB962C8B-B14F-4D97-AF65-F5344CB8AC3E}">
        <p14:creationId xmlns:p14="http://schemas.microsoft.com/office/powerpoint/2010/main" val="36028798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Title 1">
            <a:extLst>
              <a:ext uri="{FF2B5EF4-FFF2-40B4-BE49-F238E27FC236}">
                <a16:creationId xmlns:a16="http://schemas.microsoft.com/office/drawing/2014/main" id="{E5374A19-D6EA-BB4F-AD84-5AFE19F4EB9F}"/>
              </a:ext>
            </a:extLst>
          </p:cNvPr>
          <p:cNvSpPr>
            <a:spLocks noGrp="1" noChangeArrowheads="1"/>
          </p:cNvSpPr>
          <p:nvPr>
            <p:ph type="title"/>
          </p:nvPr>
        </p:nvSpPr>
        <p:spPr>
          <a:xfrm>
            <a:off x="1255854" y="276225"/>
            <a:ext cx="6949470" cy="857250"/>
          </a:xfrm>
        </p:spPr>
        <p:txBody>
          <a:bodyPr>
            <a:normAutofit fontScale="90000"/>
          </a:bodyPr>
          <a:lstStyle/>
          <a:p>
            <a:r>
              <a:rPr lang="en-US" altLang="en-US" sz="2700" dirty="0">
                <a:ea typeface="ＭＳ Ｐゴシック" panose="020B0600070205080204" pitchFamily="34" charset="-128"/>
              </a:rPr>
              <a:t>Examples: How Serious are FP and FN (and How Desirable are TP and TN)?</a:t>
            </a:r>
          </a:p>
        </p:txBody>
      </p:sp>
      <p:sp>
        <p:nvSpPr>
          <p:cNvPr id="7170" name="Content Placeholder 2">
            <a:extLst>
              <a:ext uri="{FF2B5EF4-FFF2-40B4-BE49-F238E27FC236}">
                <a16:creationId xmlns:a16="http://schemas.microsoft.com/office/drawing/2014/main" id="{911D7269-71CC-0A48-95DB-3118BD19FD43}"/>
              </a:ext>
            </a:extLst>
          </p:cNvPr>
          <p:cNvSpPr>
            <a:spLocks noGrp="1" noChangeArrowheads="1"/>
          </p:cNvSpPr>
          <p:nvPr>
            <p:ph idx="1"/>
          </p:nvPr>
        </p:nvSpPr>
        <p:spPr>
          <a:xfrm>
            <a:off x="1476375" y="1371600"/>
            <a:ext cx="6172200" cy="3190875"/>
          </a:xfrm>
        </p:spPr>
        <p:txBody>
          <a:bodyPr>
            <a:normAutofit/>
          </a:bodyPr>
          <a:lstStyle/>
          <a:p>
            <a:pPr>
              <a:lnSpc>
                <a:spcPct val="90000"/>
              </a:lnSpc>
            </a:pPr>
            <a:r>
              <a:rPr lang="en-US" altLang="en-US" sz="1800" dirty="0">
                <a:ea typeface="ＭＳ Ｐゴシック" panose="020B0600070205080204" pitchFamily="34" charset="-128"/>
              </a:rPr>
              <a:t>Medical:  0 = no disease, 1 = disease</a:t>
            </a:r>
          </a:p>
          <a:p>
            <a:pPr>
              <a:lnSpc>
                <a:spcPct val="90000"/>
              </a:lnSpc>
            </a:pPr>
            <a:r>
              <a:rPr lang="en-US" altLang="en-US" sz="1800" dirty="0">
                <a:ea typeface="ＭＳ Ｐゴシック" panose="020B0600070205080204" pitchFamily="34" charset="-128"/>
              </a:rPr>
              <a:t>Commerce: 0 = no fraud, 1 = fraud</a:t>
            </a:r>
          </a:p>
          <a:p>
            <a:pPr>
              <a:lnSpc>
                <a:spcPct val="90000"/>
              </a:lnSpc>
            </a:pPr>
            <a:r>
              <a:rPr lang="en-US" altLang="en-US" sz="1800" dirty="0">
                <a:ea typeface="ＭＳ Ｐゴシック" panose="020B0600070205080204" pitchFamily="34" charset="-128"/>
              </a:rPr>
              <a:t>Physics: 0 = no Higgs boson, 1 = Higgs boson</a:t>
            </a:r>
          </a:p>
          <a:p>
            <a:pPr>
              <a:lnSpc>
                <a:spcPct val="90000"/>
              </a:lnSpc>
            </a:pPr>
            <a:r>
              <a:rPr lang="en-US" altLang="en-US" sz="1800" dirty="0">
                <a:ea typeface="ＭＳ Ｐゴシック" panose="020B0600070205080204" pitchFamily="34" charset="-128"/>
              </a:rPr>
              <a:t>Social network: 0 = no link, 1 = link</a:t>
            </a:r>
          </a:p>
          <a:p>
            <a:pPr>
              <a:lnSpc>
                <a:spcPct val="90000"/>
              </a:lnSpc>
            </a:pPr>
            <a:r>
              <a:rPr lang="en-US" altLang="en-US" sz="1800" dirty="0">
                <a:ea typeface="ＭＳ Ｐゴシック" panose="020B0600070205080204" pitchFamily="34" charset="-128"/>
              </a:rPr>
              <a:t>Self-driving car: 0 = no pedestrian, 1 = pedestrian</a:t>
            </a:r>
          </a:p>
          <a:p>
            <a:pPr>
              <a:lnSpc>
                <a:spcPct val="90000"/>
              </a:lnSpc>
            </a:pPr>
            <a:r>
              <a:rPr lang="en-US" altLang="en-US" sz="1800" dirty="0">
                <a:ea typeface="ＭＳ Ｐゴシック" panose="020B0600070205080204" pitchFamily="34" charset="-128"/>
              </a:rPr>
              <a:t>Search: 0 = not relevant, 1 = relevant</a:t>
            </a:r>
          </a:p>
          <a:p>
            <a:pPr>
              <a:lnSpc>
                <a:spcPct val="90000"/>
              </a:lnSpc>
            </a:pPr>
            <a:r>
              <a:rPr lang="en-US" altLang="en-US" sz="1800" dirty="0">
                <a:ea typeface="ＭＳ Ｐゴシック" panose="020B0600070205080204" pitchFamily="34" charset="-128"/>
              </a:rPr>
              <a:t>Oil-Well Drilling: 0 = no oil, 1 = oil</a:t>
            </a:r>
          </a:p>
          <a:p>
            <a:pPr>
              <a:lnSpc>
                <a:spcPct val="90000"/>
              </a:lnSpc>
            </a:pPr>
            <a:endParaRPr lang="en-US" altLang="en-US" sz="1800" dirty="0">
              <a:ea typeface="ＭＳ Ｐゴシック" panose="020B0600070205080204" pitchFamily="34" charset="-128"/>
            </a:endParaRPr>
          </a:p>
          <a:p>
            <a:pPr>
              <a:lnSpc>
                <a:spcPct val="90000"/>
              </a:lnSpc>
            </a:pPr>
            <a:r>
              <a:rPr lang="en-US" altLang="en-US" sz="1800" dirty="0">
                <a:ea typeface="ＭＳ Ｐゴシック" panose="020B0600070205080204" pitchFamily="34" charset="-128"/>
              </a:rPr>
              <a:t>In real-world domains, there are many, many complications that arise</a:t>
            </a:r>
          </a:p>
          <a:p>
            <a:pPr>
              <a:lnSpc>
                <a:spcPct val="90000"/>
              </a:lnSpc>
            </a:pPr>
            <a:endParaRPr lang="en-US" altLang="en-US" sz="1800" dirty="0">
              <a:ea typeface="ＭＳ Ｐゴシック" panose="020B0600070205080204" pitchFamily="34" charset="-128"/>
            </a:endParaRPr>
          </a:p>
          <a:p>
            <a:pPr>
              <a:lnSpc>
                <a:spcPct val="90000"/>
              </a:lnSpc>
            </a:pPr>
            <a:endParaRPr lang="en-US" altLang="en-US" sz="1800" dirty="0">
              <a:ea typeface="ＭＳ Ｐゴシック" panose="020B0600070205080204" pitchFamily="34" charset="-128"/>
            </a:endParaRPr>
          </a:p>
          <a:p>
            <a:pPr>
              <a:lnSpc>
                <a:spcPct val="90000"/>
              </a:lnSpc>
            </a:pPr>
            <a:endParaRPr lang="en-US" altLang="en-US" sz="1800" dirty="0">
              <a:ea typeface="ＭＳ Ｐゴシック" panose="020B0600070205080204" pitchFamily="34" charset="-128"/>
            </a:endParaRPr>
          </a:p>
          <a:p>
            <a:pPr>
              <a:lnSpc>
                <a:spcPct val="90000"/>
              </a:lnSpc>
            </a:pPr>
            <a:endParaRPr lang="en-US" altLang="en-US" sz="1800" dirty="0">
              <a:ea typeface="ＭＳ Ｐゴシック" panose="020B0600070205080204" pitchFamily="34" charset="-128"/>
            </a:endParaRPr>
          </a:p>
          <a:p>
            <a:pPr>
              <a:lnSpc>
                <a:spcPct val="90000"/>
              </a:lnSpc>
            </a:pPr>
            <a:endParaRPr lang="en-US" altLang="en-US" sz="1800" dirty="0">
              <a:ea typeface="ＭＳ Ｐゴシック" panose="020B0600070205080204" pitchFamily="34" charset="-128"/>
            </a:endParaRPr>
          </a:p>
        </p:txBody>
      </p:sp>
      <p:sp>
        <p:nvSpPr>
          <p:cNvPr id="2" name="Footer Placeholder 1">
            <a:extLst>
              <a:ext uri="{FF2B5EF4-FFF2-40B4-BE49-F238E27FC236}">
                <a16:creationId xmlns:a16="http://schemas.microsoft.com/office/drawing/2014/main" id="{9976A414-5FF1-6A42-B236-0C04389083DF}"/>
              </a:ext>
            </a:extLst>
          </p:cNvPr>
          <p:cNvSpPr>
            <a:spLocks noGrp="1"/>
          </p:cNvSpPr>
          <p:nvPr>
            <p:ph type="ftr" sz="quarter" idx="3"/>
          </p:nvPr>
        </p:nvSpPr>
        <p:spPr/>
        <p:txBody>
          <a:bodyPr/>
          <a:lstStyle/>
          <a:p>
            <a:r>
              <a:rPr lang="en-US"/>
              <a:t>University of California, Berkeley</a:t>
            </a:r>
            <a:endParaRPr lang="en-US" dirty="0"/>
          </a:p>
        </p:txBody>
      </p:sp>
    </p:spTree>
    <p:extLst>
      <p:ext uri="{BB962C8B-B14F-4D97-AF65-F5344CB8AC3E}">
        <p14:creationId xmlns:p14="http://schemas.microsoft.com/office/powerpoint/2010/main" val="286113797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Title 1">
            <a:extLst>
              <a:ext uri="{FF2B5EF4-FFF2-40B4-BE49-F238E27FC236}">
                <a16:creationId xmlns:a16="http://schemas.microsoft.com/office/drawing/2014/main" id="{E5374A19-D6EA-BB4F-AD84-5AFE19F4EB9F}"/>
              </a:ext>
            </a:extLst>
          </p:cNvPr>
          <p:cNvSpPr>
            <a:spLocks noGrp="1" noChangeArrowheads="1"/>
          </p:cNvSpPr>
          <p:nvPr>
            <p:ph type="title"/>
          </p:nvPr>
        </p:nvSpPr>
        <p:spPr>
          <a:xfrm>
            <a:off x="1255853" y="276225"/>
            <a:ext cx="6879153" cy="857250"/>
          </a:xfrm>
        </p:spPr>
        <p:txBody>
          <a:bodyPr>
            <a:normAutofit/>
          </a:bodyPr>
          <a:lstStyle/>
          <a:p>
            <a:r>
              <a:rPr lang="en-US" altLang="en-US" sz="2700" dirty="0">
                <a:ea typeface="ＭＳ Ｐゴシック" panose="020B0600070205080204" pitchFamily="34" charset="-128"/>
              </a:rPr>
              <a:t>Towards a Statistical Framework</a:t>
            </a:r>
          </a:p>
        </p:txBody>
      </p:sp>
      <p:sp>
        <p:nvSpPr>
          <p:cNvPr id="7170" name="Content Placeholder 2">
            <a:extLst>
              <a:ext uri="{FF2B5EF4-FFF2-40B4-BE49-F238E27FC236}">
                <a16:creationId xmlns:a16="http://schemas.microsoft.com/office/drawing/2014/main" id="{911D7269-71CC-0A48-95DB-3118BD19FD43}"/>
              </a:ext>
            </a:extLst>
          </p:cNvPr>
          <p:cNvSpPr>
            <a:spLocks noGrp="1" noChangeArrowheads="1"/>
          </p:cNvSpPr>
          <p:nvPr>
            <p:ph idx="1"/>
          </p:nvPr>
        </p:nvSpPr>
        <p:spPr>
          <a:xfrm>
            <a:off x="1476375" y="1371600"/>
            <a:ext cx="6172200" cy="3190875"/>
          </a:xfrm>
        </p:spPr>
        <p:txBody>
          <a:bodyPr/>
          <a:lstStyle/>
          <a:p>
            <a:pPr>
              <a:lnSpc>
                <a:spcPct val="90000"/>
              </a:lnSpc>
            </a:pPr>
            <a:r>
              <a:rPr lang="en-US" altLang="en-US" sz="1800" dirty="0">
                <a:ea typeface="ＭＳ Ｐゴシック" panose="020B0600070205080204" pitchFamily="34" charset="-128"/>
              </a:rPr>
              <a:t>Although the two-by-two table is useful conceptually, it’s not clear how to make use of it in a real problem, because we don’t know Reality</a:t>
            </a:r>
          </a:p>
          <a:p>
            <a:pPr>
              <a:lnSpc>
                <a:spcPct val="90000"/>
              </a:lnSpc>
            </a:pPr>
            <a:r>
              <a:rPr lang="en-US" altLang="en-US" sz="1800" dirty="0">
                <a:ea typeface="ＭＳ Ｐゴシック" panose="020B0600070205080204" pitchFamily="34" charset="-128"/>
              </a:rPr>
              <a:t>We need to move towards a statistical framework, where we consider not just one decision, but a </a:t>
            </a:r>
            <a:r>
              <a:rPr lang="en-US" altLang="en-US" sz="1800" dirty="0">
                <a:solidFill>
                  <a:schemeClr val="accent2"/>
                </a:solidFill>
                <a:ea typeface="ＭＳ Ｐゴシック" panose="020B0600070205080204" pitchFamily="34" charset="-128"/>
              </a:rPr>
              <a:t>set of related decisions</a:t>
            </a:r>
          </a:p>
          <a:p>
            <a:pPr>
              <a:lnSpc>
                <a:spcPct val="90000"/>
              </a:lnSpc>
            </a:pPr>
            <a:endParaRPr lang="en-US" altLang="en-US" sz="1800" dirty="0">
              <a:ea typeface="ＭＳ Ｐゴシック" panose="020B0600070205080204" pitchFamily="34" charset="-128"/>
            </a:endParaRPr>
          </a:p>
          <a:p>
            <a:pPr>
              <a:lnSpc>
                <a:spcPct val="90000"/>
              </a:lnSpc>
            </a:pPr>
            <a:endParaRPr lang="en-US" altLang="en-US" sz="1800" dirty="0">
              <a:ea typeface="ＭＳ Ｐゴシック" panose="020B0600070205080204" pitchFamily="34" charset="-128"/>
            </a:endParaRPr>
          </a:p>
          <a:p>
            <a:pPr>
              <a:lnSpc>
                <a:spcPct val="90000"/>
              </a:lnSpc>
            </a:pPr>
            <a:endParaRPr lang="en-US" altLang="en-US" sz="1800" dirty="0">
              <a:ea typeface="ＭＳ Ｐゴシック" panose="020B0600070205080204" pitchFamily="34" charset="-128"/>
            </a:endParaRPr>
          </a:p>
          <a:p>
            <a:pPr>
              <a:lnSpc>
                <a:spcPct val="90000"/>
              </a:lnSpc>
            </a:pPr>
            <a:endParaRPr lang="en-US" altLang="en-US" sz="1800" dirty="0">
              <a:ea typeface="ＭＳ Ｐゴシック" panose="020B0600070205080204" pitchFamily="34" charset="-128"/>
            </a:endParaRPr>
          </a:p>
          <a:p>
            <a:pPr>
              <a:lnSpc>
                <a:spcPct val="90000"/>
              </a:lnSpc>
            </a:pPr>
            <a:endParaRPr lang="en-US" altLang="en-US" sz="1800" dirty="0">
              <a:ea typeface="ＭＳ Ｐゴシック" panose="020B0600070205080204" pitchFamily="34" charset="-128"/>
            </a:endParaRPr>
          </a:p>
        </p:txBody>
      </p:sp>
      <p:sp>
        <p:nvSpPr>
          <p:cNvPr id="2" name="Footer Placeholder 1">
            <a:extLst>
              <a:ext uri="{FF2B5EF4-FFF2-40B4-BE49-F238E27FC236}">
                <a16:creationId xmlns:a16="http://schemas.microsoft.com/office/drawing/2014/main" id="{9976A414-5FF1-6A42-B236-0C04389083DF}"/>
              </a:ext>
            </a:extLst>
          </p:cNvPr>
          <p:cNvSpPr>
            <a:spLocks noGrp="1"/>
          </p:cNvSpPr>
          <p:nvPr>
            <p:ph type="ftr" sz="quarter" idx="3"/>
          </p:nvPr>
        </p:nvSpPr>
        <p:spPr/>
        <p:txBody>
          <a:bodyPr/>
          <a:lstStyle/>
          <a:p>
            <a:r>
              <a:rPr lang="en-US"/>
              <a:t>University of California, Berkeley</a:t>
            </a:r>
            <a:endParaRPr lang="en-US" dirty="0"/>
          </a:p>
        </p:txBody>
      </p:sp>
    </p:spTree>
    <p:extLst>
      <p:ext uri="{BB962C8B-B14F-4D97-AF65-F5344CB8AC3E}">
        <p14:creationId xmlns:p14="http://schemas.microsoft.com/office/powerpoint/2010/main" val="272198966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Title 1">
            <a:extLst>
              <a:ext uri="{FF2B5EF4-FFF2-40B4-BE49-F238E27FC236}">
                <a16:creationId xmlns:a16="http://schemas.microsoft.com/office/drawing/2014/main" id="{E5374A19-D6EA-BB4F-AD84-5AFE19F4EB9F}"/>
              </a:ext>
            </a:extLst>
          </p:cNvPr>
          <p:cNvSpPr>
            <a:spLocks noGrp="1" noChangeArrowheads="1"/>
          </p:cNvSpPr>
          <p:nvPr>
            <p:ph type="title"/>
          </p:nvPr>
        </p:nvSpPr>
        <p:spPr>
          <a:xfrm>
            <a:off x="1255853" y="276225"/>
            <a:ext cx="6879153" cy="857250"/>
          </a:xfrm>
        </p:spPr>
        <p:txBody>
          <a:bodyPr>
            <a:normAutofit/>
          </a:bodyPr>
          <a:lstStyle/>
          <a:p>
            <a:r>
              <a:rPr lang="en-US" altLang="en-US" sz="2700" dirty="0">
                <a:ea typeface="ＭＳ Ｐゴシック" panose="020B0600070205080204" pitchFamily="34" charset="-128"/>
              </a:rPr>
              <a:t>Towards a Statistical Framework</a:t>
            </a:r>
          </a:p>
        </p:txBody>
      </p:sp>
      <p:sp>
        <p:nvSpPr>
          <p:cNvPr id="7170" name="Content Placeholder 2">
            <a:extLst>
              <a:ext uri="{FF2B5EF4-FFF2-40B4-BE49-F238E27FC236}">
                <a16:creationId xmlns:a16="http://schemas.microsoft.com/office/drawing/2014/main" id="{911D7269-71CC-0A48-95DB-3118BD19FD43}"/>
              </a:ext>
            </a:extLst>
          </p:cNvPr>
          <p:cNvSpPr>
            <a:spLocks noGrp="1" noChangeArrowheads="1"/>
          </p:cNvSpPr>
          <p:nvPr>
            <p:ph idx="1"/>
          </p:nvPr>
        </p:nvSpPr>
        <p:spPr>
          <a:xfrm>
            <a:off x="1476375" y="1371600"/>
            <a:ext cx="6172200" cy="3190875"/>
          </a:xfrm>
        </p:spPr>
        <p:txBody>
          <a:bodyPr/>
          <a:lstStyle/>
          <a:p>
            <a:pPr>
              <a:lnSpc>
                <a:spcPct val="90000"/>
              </a:lnSpc>
            </a:pPr>
            <a:r>
              <a:rPr lang="en-US" altLang="en-US" sz="1800" dirty="0">
                <a:ea typeface="ＭＳ Ｐゴシック" panose="020B0600070205080204" pitchFamily="34" charset="-128"/>
              </a:rPr>
              <a:t>Let’s now imagine that we not only make a decision, but we build a </a:t>
            </a:r>
            <a:r>
              <a:rPr lang="en-US" altLang="en-US" sz="1800" dirty="0">
                <a:solidFill>
                  <a:schemeClr val="accent2"/>
                </a:solidFill>
                <a:ea typeface="ＭＳ Ｐゴシック" panose="020B0600070205080204" pitchFamily="34" charset="-128"/>
              </a:rPr>
              <a:t>decision-making algorithm</a:t>
            </a:r>
          </a:p>
          <a:p>
            <a:pPr>
              <a:lnSpc>
                <a:spcPct val="90000"/>
              </a:lnSpc>
            </a:pPr>
            <a:r>
              <a:rPr lang="en-US" altLang="en-US" sz="1800" dirty="0">
                <a:ea typeface="ＭＳ Ｐゴシック" panose="020B0600070205080204" pitchFamily="34" charset="-128"/>
              </a:rPr>
              <a:t>We want to evaluate the algorithm not just on one problem, but on a set of related problems</a:t>
            </a:r>
          </a:p>
          <a:p>
            <a:pPr>
              <a:lnSpc>
                <a:spcPct val="90000"/>
              </a:lnSpc>
            </a:pPr>
            <a:endParaRPr lang="en-US" altLang="en-US" sz="1800" dirty="0">
              <a:ea typeface="ＭＳ Ｐゴシック" panose="020B0600070205080204" pitchFamily="34" charset="-128"/>
            </a:endParaRPr>
          </a:p>
          <a:p>
            <a:pPr>
              <a:lnSpc>
                <a:spcPct val="90000"/>
              </a:lnSpc>
            </a:pPr>
            <a:endParaRPr lang="en-US" altLang="en-US" sz="1800" dirty="0">
              <a:solidFill>
                <a:schemeClr val="accent2"/>
              </a:solidFill>
              <a:ea typeface="ＭＳ Ｐゴシック" panose="020B0600070205080204" pitchFamily="34" charset="-128"/>
            </a:endParaRPr>
          </a:p>
          <a:p>
            <a:pPr>
              <a:lnSpc>
                <a:spcPct val="90000"/>
              </a:lnSpc>
            </a:pPr>
            <a:endParaRPr lang="en-US" altLang="en-US" sz="1800" dirty="0">
              <a:ea typeface="ＭＳ Ｐゴシック" panose="020B0600070205080204" pitchFamily="34" charset="-128"/>
            </a:endParaRPr>
          </a:p>
          <a:p>
            <a:pPr>
              <a:lnSpc>
                <a:spcPct val="90000"/>
              </a:lnSpc>
            </a:pPr>
            <a:endParaRPr lang="en-US" altLang="en-US" sz="1800" dirty="0">
              <a:ea typeface="ＭＳ Ｐゴシック" panose="020B0600070205080204" pitchFamily="34" charset="-128"/>
            </a:endParaRPr>
          </a:p>
          <a:p>
            <a:pPr>
              <a:lnSpc>
                <a:spcPct val="90000"/>
              </a:lnSpc>
            </a:pPr>
            <a:endParaRPr lang="en-US" altLang="en-US" sz="1800" dirty="0">
              <a:ea typeface="ＭＳ Ｐゴシック" panose="020B0600070205080204" pitchFamily="34" charset="-128"/>
            </a:endParaRPr>
          </a:p>
        </p:txBody>
      </p:sp>
      <p:sp>
        <p:nvSpPr>
          <p:cNvPr id="2" name="Footer Placeholder 1">
            <a:extLst>
              <a:ext uri="{FF2B5EF4-FFF2-40B4-BE49-F238E27FC236}">
                <a16:creationId xmlns:a16="http://schemas.microsoft.com/office/drawing/2014/main" id="{9976A414-5FF1-6A42-B236-0C04389083DF}"/>
              </a:ext>
            </a:extLst>
          </p:cNvPr>
          <p:cNvSpPr>
            <a:spLocks noGrp="1"/>
          </p:cNvSpPr>
          <p:nvPr>
            <p:ph type="ftr" sz="quarter" idx="3"/>
          </p:nvPr>
        </p:nvSpPr>
        <p:spPr/>
        <p:txBody>
          <a:bodyPr/>
          <a:lstStyle/>
          <a:p>
            <a:r>
              <a:rPr lang="en-US"/>
              <a:t>University of California, Berkeley</a:t>
            </a:r>
            <a:endParaRPr lang="en-US" dirty="0"/>
          </a:p>
        </p:txBody>
      </p:sp>
    </p:spTree>
    <p:extLst>
      <p:ext uri="{BB962C8B-B14F-4D97-AF65-F5344CB8AC3E}">
        <p14:creationId xmlns:p14="http://schemas.microsoft.com/office/powerpoint/2010/main" val="105647429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Title 1">
            <a:extLst>
              <a:ext uri="{FF2B5EF4-FFF2-40B4-BE49-F238E27FC236}">
                <a16:creationId xmlns:a16="http://schemas.microsoft.com/office/drawing/2014/main" id="{E5374A19-D6EA-BB4F-AD84-5AFE19F4EB9F}"/>
              </a:ext>
            </a:extLst>
          </p:cNvPr>
          <p:cNvSpPr>
            <a:spLocks noGrp="1" noChangeArrowheads="1"/>
          </p:cNvSpPr>
          <p:nvPr>
            <p:ph type="title"/>
          </p:nvPr>
        </p:nvSpPr>
        <p:spPr>
          <a:xfrm>
            <a:off x="1255853" y="276225"/>
            <a:ext cx="6879153" cy="857250"/>
          </a:xfrm>
        </p:spPr>
        <p:txBody>
          <a:bodyPr>
            <a:normAutofit/>
          </a:bodyPr>
          <a:lstStyle/>
          <a:p>
            <a:r>
              <a:rPr lang="en-US" altLang="en-US" sz="2700" dirty="0">
                <a:ea typeface="ＭＳ Ｐゴシック" panose="020B0600070205080204" pitchFamily="34" charset="-128"/>
              </a:rPr>
              <a:t>Towards a Statistical Framework</a:t>
            </a:r>
          </a:p>
        </p:txBody>
      </p:sp>
      <p:sp>
        <p:nvSpPr>
          <p:cNvPr id="7170" name="Content Placeholder 2">
            <a:extLst>
              <a:ext uri="{FF2B5EF4-FFF2-40B4-BE49-F238E27FC236}">
                <a16:creationId xmlns:a16="http://schemas.microsoft.com/office/drawing/2014/main" id="{911D7269-71CC-0A48-95DB-3118BD19FD43}"/>
              </a:ext>
            </a:extLst>
          </p:cNvPr>
          <p:cNvSpPr>
            <a:spLocks noGrp="1" noChangeArrowheads="1"/>
          </p:cNvSpPr>
          <p:nvPr>
            <p:ph idx="1"/>
          </p:nvPr>
        </p:nvSpPr>
        <p:spPr>
          <a:xfrm>
            <a:off x="1476375" y="1371600"/>
            <a:ext cx="6172200" cy="3190875"/>
          </a:xfrm>
        </p:spPr>
        <p:txBody>
          <a:bodyPr/>
          <a:lstStyle/>
          <a:p>
            <a:pPr>
              <a:lnSpc>
                <a:spcPct val="90000"/>
              </a:lnSpc>
            </a:pPr>
            <a:r>
              <a:rPr lang="en-US" altLang="en-US" sz="1800" dirty="0">
                <a:ea typeface="ＭＳ Ｐゴシック" panose="020B0600070205080204" pitchFamily="34" charset="-128"/>
              </a:rPr>
              <a:t>Let’s now imagine that we not only make a decision, but we build a </a:t>
            </a:r>
            <a:r>
              <a:rPr lang="en-US" altLang="en-US" sz="1800" dirty="0">
                <a:solidFill>
                  <a:schemeClr val="accent2"/>
                </a:solidFill>
                <a:ea typeface="ＭＳ Ｐゴシック" panose="020B0600070205080204" pitchFamily="34" charset="-128"/>
              </a:rPr>
              <a:t>decision-making algorithm</a:t>
            </a:r>
          </a:p>
          <a:p>
            <a:pPr>
              <a:lnSpc>
                <a:spcPct val="90000"/>
              </a:lnSpc>
            </a:pPr>
            <a:r>
              <a:rPr lang="en-US" altLang="en-US" sz="1800" dirty="0">
                <a:ea typeface="ＭＳ Ｐゴシック" panose="020B0600070205080204" pitchFamily="34" charset="-128"/>
              </a:rPr>
              <a:t>We want to evaluate the algorithm not just on one problem, but on a set of related problems</a:t>
            </a:r>
          </a:p>
          <a:p>
            <a:pPr>
              <a:lnSpc>
                <a:spcPct val="90000"/>
              </a:lnSpc>
            </a:pPr>
            <a:endParaRPr lang="en-US" altLang="en-US" sz="1800" dirty="0">
              <a:ea typeface="ＭＳ Ｐゴシック" panose="020B0600070205080204" pitchFamily="34" charset="-128"/>
            </a:endParaRPr>
          </a:p>
          <a:p>
            <a:pPr>
              <a:lnSpc>
                <a:spcPct val="90000"/>
              </a:lnSpc>
            </a:pPr>
            <a:r>
              <a:rPr lang="en-US" altLang="en-US" sz="1800" dirty="0">
                <a:ea typeface="ＭＳ Ｐゴシック" panose="020B0600070205080204" pitchFamily="34" charset="-128"/>
              </a:rPr>
              <a:t>Concretely, we may have a collection of hypothesis-testing problems, where we repeatedly decide whether to accept the null or accept the alternative</a:t>
            </a:r>
          </a:p>
          <a:p>
            <a:pPr>
              <a:lnSpc>
                <a:spcPct val="90000"/>
              </a:lnSpc>
            </a:pPr>
            <a:r>
              <a:rPr lang="en-US" altLang="en-US" sz="1800" dirty="0">
                <a:ea typeface="ＭＳ Ｐゴシック" panose="020B0600070205080204" pitchFamily="34" charset="-128"/>
              </a:rPr>
              <a:t>Or we may have a set of classification decisions, where we repeatedly classify data points into one of two classes</a:t>
            </a:r>
          </a:p>
          <a:p>
            <a:pPr>
              <a:lnSpc>
                <a:spcPct val="90000"/>
              </a:lnSpc>
            </a:pPr>
            <a:endParaRPr lang="en-US" altLang="en-US" sz="1800" dirty="0">
              <a:solidFill>
                <a:schemeClr val="accent2"/>
              </a:solidFill>
              <a:ea typeface="ＭＳ Ｐゴシック" panose="020B0600070205080204" pitchFamily="34" charset="-128"/>
            </a:endParaRPr>
          </a:p>
          <a:p>
            <a:pPr>
              <a:lnSpc>
                <a:spcPct val="90000"/>
              </a:lnSpc>
            </a:pPr>
            <a:endParaRPr lang="en-US" altLang="en-US" sz="1800" dirty="0">
              <a:ea typeface="ＭＳ Ｐゴシック" panose="020B0600070205080204" pitchFamily="34" charset="-128"/>
            </a:endParaRPr>
          </a:p>
          <a:p>
            <a:pPr>
              <a:lnSpc>
                <a:spcPct val="90000"/>
              </a:lnSpc>
            </a:pPr>
            <a:endParaRPr lang="en-US" altLang="en-US" sz="1800" dirty="0">
              <a:ea typeface="ＭＳ Ｐゴシック" panose="020B0600070205080204" pitchFamily="34" charset="-128"/>
            </a:endParaRPr>
          </a:p>
          <a:p>
            <a:pPr>
              <a:lnSpc>
                <a:spcPct val="90000"/>
              </a:lnSpc>
            </a:pPr>
            <a:endParaRPr lang="en-US" altLang="en-US" sz="1800" dirty="0">
              <a:ea typeface="ＭＳ Ｐゴシック" panose="020B0600070205080204" pitchFamily="34" charset="-128"/>
            </a:endParaRPr>
          </a:p>
        </p:txBody>
      </p:sp>
      <p:sp>
        <p:nvSpPr>
          <p:cNvPr id="2" name="Footer Placeholder 1">
            <a:extLst>
              <a:ext uri="{FF2B5EF4-FFF2-40B4-BE49-F238E27FC236}">
                <a16:creationId xmlns:a16="http://schemas.microsoft.com/office/drawing/2014/main" id="{9976A414-5FF1-6A42-B236-0C04389083DF}"/>
              </a:ext>
            </a:extLst>
          </p:cNvPr>
          <p:cNvSpPr>
            <a:spLocks noGrp="1"/>
          </p:cNvSpPr>
          <p:nvPr>
            <p:ph type="ftr" sz="quarter" idx="3"/>
          </p:nvPr>
        </p:nvSpPr>
        <p:spPr/>
        <p:txBody>
          <a:bodyPr/>
          <a:lstStyle/>
          <a:p>
            <a:r>
              <a:rPr lang="en-US"/>
              <a:t>University of California, Berkeley</a:t>
            </a:r>
            <a:endParaRPr lang="en-US" dirty="0"/>
          </a:p>
        </p:txBody>
      </p:sp>
    </p:spTree>
    <p:extLst>
      <p:ext uri="{BB962C8B-B14F-4D97-AF65-F5344CB8AC3E}">
        <p14:creationId xmlns:p14="http://schemas.microsoft.com/office/powerpoint/2010/main" val="37694891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Title 1">
            <a:extLst>
              <a:ext uri="{FF2B5EF4-FFF2-40B4-BE49-F238E27FC236}">
                <a16:creationId xmlns:a16="http://schemas.microsoft.com/office/drawing/2014/main" id="{E5374A19-D6EA-BB4F-AD84-5AFE19F4EB9F}"/>
              </a:ext>
            </a:extLst>
          </p:cNvPr>
          <p:cNvSpPr>
            <a:spLocks noGrp="1" noChangeArrowheads="1"/>
          </p:cNvSpPr>
          <p:nvPr>
            <p:ph type="title"/>
          </p:nvPr>
        </p:nvSpPr>
        <p:spPr>
          <a:xfrm>
            <a:off x="1255854" y="276225"/>
            <a:ext cx="6571526" cy="857250"/>
          </a:xfrm>
        </p:spPr>
        <p:txBody>
          <a:bodyPr>
            <a:normAutofit/>
          </a:bodyPr>
          <a:lstStyle/>
          <a:p>
            <a:r>
              <a:rPr lang="en-US" altLang="en-US" sz="2700" dirty="0">
                <a:ea typeface="ＭＳ Ｐゴシック" panose="020B0600070205080204" pitchFamily="34" charset="-128"/>
              </a:rPr>
              <a:t>Towards a Statistical Framework</a:t>
            </a:r>
          </a:p>
        </p:txBody>
      </p:sp>
      <p:sp>
        <p:nvSpPr>
          <p:cNvPr id="2" name="Footer Placeholder 1">
            <a:extLst>
              <a:ext uri="{FF2B5EF4-FFF2-40B4-BE49-F238E27FC236}">
                <a16:creationId xmlns:a16="http://schemas.microsoft.com/office/drawing/2014/main" id="{92F13761-BD1A-C04D-A290-0FF419551A4F}"/>
              </a:ext>
            </a:extLst>
          </p:cNvPr>
          <p:cNvSpPr>
            <a:spLocks noGrp="1"/>
          </p:cNvSpPr>
          <p:nvPr>
            <p:ph type="ftr" sz="quarter" idx="3"/>
          </p:nvPr>
        </p:nvSpPr>
        <p:spPr/>
        <p:txBody>
          <a:bodyPr/>
          <a:lstStyle/>
          <a:p>
            <a:r>
              <a:rPr lang="en-US"/>
              <a:t>University of California, Berkeley</a:t>
            </a:r>
            <a:endParaRPr lang="en-US" dirty="0"/>
          </a:p>
        </p:txBody>
      </p:sp>
      <p:graphicFrame>
        <p:nvGraphicFramePr>
          <p:cNvPr id="3" name="Table 2">
            <a:extLst>
              <a:ext uri="{FF2B5EF4-FFF2-40B4-BE49-F238E27FC236}">
                <a16:creationId xmlns:a16="http://schemas.microsoft.com/office/drawing/2014/main" id="{BA8124FA-19E4-9546-9C40-3DE00D3C0C08}"/>
              </a:ext>
            </a:extLst>
          </p:cNvPr>
          <p:cNvGraphicFramePr>
            <a:graphicFrameLocks noGrp="1"/>
          </p:cNvGraphicFramePr>
          <p:nvPr>
            <p:extLst>
              <p:ext uri="{D42A27DB-BD31-4B8C-83A1-F6EECF244321}">
                <p14:modId xmlns:p14="http://schemas.microsoft.com/office/powerpoint/2010/main" val="1860448037"/>
              </p:ext>
            </p:extLst>
          </p:nvPr>
        </p:nvGraphicFramePr>
        <p:xfrm>
          <a:off x="3439114" y="1824235"/>
          <a:ext cx="1901630" cy="1483260"/>
        </p:xfrm>
        <a:graphic>
          <a:graphicData uri="http://schemas.openxmlformats.org/drawingml/2006/table">
            <a:tbl>
              <a:tblPr firstRow="1" bandRow="1">
                <a:tableStyleId>{5940675A-B579-460E-94D1-54222C63F5DA}</a:tableStyleId>
              </a:tblPr>
              <a:tblGrid>
                <a:gridCol w="950815">
                  <a:extLst>
                    <a:ext uri="{9D8B030D-6E8A-4147-A177-3AD203B41FA5}">
                      <a16:colId xmlns:a16="http://schemas.microsoft.com/office/drawing/2014/main" val="2867805166"/>
                    </a:ext>
                  </a:extLst>
                </a:gridCol>
                <a:gridCol w="950815">
                  <a:extLst>
                    <a:ext uri="{9D8B030D-6E8A-4147-A177-3AD203B41FA5}">
                      <a16:colId xmlns:a16="http://schemas.microsoft.com/office/drawing/2014/main" val="3118259853"/>
                    </a:ext>
                  </a:extLst>
                </a:gridCol>
              </a:tblGrid>
              <a:tr h="741630">
                <a:tc>
                  <a:txBody>
                    <a:bodyPr/>
                    <a:lstStyle/>
                    <a:p>
                      <a:pPr lvl="0" algn="ctr"/>
                      <a:endParaRPr lang="en-US" dirty="0"/>
                    </a:p>
                  </a:txBody>
                  <a:tcPr anchor="ctr"/>
                </a:tc>
                <a:tc>
                  <a:txBody>
                    <a:bodyPr/>
                    <a:lstStyle/>
                    <a:p>
                      <a:endParaRPr lang="en-US" dirty="0"/>
                    </a:p>
                  </a:txBody>
                  <a:tcPr/>
                </a:tc>
                <a:extLst>
                  <a:ext uri="{0D108BD9-81ED-4DB2-BD59-A6C34878D82A}">
                    <a16:rowId xmlns:a16="http://schemas.microsoft.com/office/drawing/2014/main" val="2465380068"/>
                  </a:ext>
                </a:extLst>
              </a:tr>
              <a:tr h="741630">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934244337"/>
                  </a:ext>
                </a:extLst>
              </a:tr>
            </a:tbl>
          </a:graphicData>
        </a:graphic>
      </p:graphicFrame>
      <p:sp>
        <p:nvSpPr>
          <p:cNvPr id="4" name="TextBox 3">
            <a:extLst>
              <a:ext uri="{FF2B5EF4-FFF2-40B4-BE49-F238E27FC236}">
                <a16:creationId xmlns:a16="http://schemas.microsoft.com/office/drawing/2014/main" id="{94F93651-864A-E64A-9DDC-CBBAD2BB67C9}"/>
              </a:ext>
            </a:extLst>
          </p:cNvPr>
          <p:cNvSpPr txBox="1"/>
          <p:nvPr/>
        </p:nvSpPr>
        <p:spPr>
          <a:xfrm>
            <a:off x="3812687" y="1133475"/>
            <a:ext cx="1154483" cy="369332"/>
          </a:xfrm>
          <a:prstGeom prst="rect">
            <a:avLst/>
          </a:prstGeom>
          <a:noFill/>
        </p:spPr>
        <p:txBody>
          <a:bodyPr wrap="none" rtlCol="0">
            <a:spAutoFit/>
          </a:bodyPr>
          <a:lstStyle/>
          <a:p>
            <a:r>
              <a:rPr lang="en-US" dirty="0"/>
              <a:t>Decision</a:t>
            </a:r>
          </a:p>
        </p:txBody>
      </p:sp>
      <p:sp>
        <p:nvSpPr>
          <p:cNvPr id="5" name="TextBox 4">
            <a:extLst>
              <a:ext uri="{FF2B5EF4-FFF2-40B4-BE49-F238E27FC236}">
                <a16:creationId xmlns:a16="http://schemas.microsoft.com/office/drawing/2014/main" id="{E1837D10-8289-3844-A408-F90F295CA70D}"/>
              </a:ext>
            </a:extLst>
          </p:cNvPr>
          <p:cNvSpPr txBox="1"/>
          <p:nvPr/>
        </p:nvSpPr>
        <p:spPr>
          <a:xfrm rot="16200000">
            <a:off x="2354776" y="2381198"/>
            <a:ext cx="969753" cy="369332"/>
          </a:xfrm>
          <a:prstGeom prst="rect">
            <a:avLst/>
          </a:prstGeom>
          <a:noFill/>
        </p:spPr>
        <p:txBody>
          <a:bodyPr wrap="none" rtlCol="0">
            <a:spAutoFit/>
          </a:bodyPr>
          <a:lstStyle/>
          <a:p>
            <a:r>
              <a:rPr lang="en-US" dirty="0"/>
              <a:t>Reality</a:t>
            </a:r>
          </a:p>
        </p:txBody>
      </p:sp>
      <p:sp>
        <p:nvSpPr>
          <p:cNvPr id="6" name="TextBox 5">
            <a:extLst>
              <a:ext uri="{FF2B5EF4-FFF2-40B4-BE49-F238E27FC236}">
                <a16:creationId xmlns:a16="http://schemas.microsoft.com/office/drawing/2014/main" id="{545695AA-7E85-FE43-9EDE-EAC6D5D7A085}"/>
              </a:ext>
            </a:extLst>
          </p:cNvPr>
          <p:cNvSpPr txBox="1"/>
          <p:nvPr/>
        </p:nvSpPr>
        <p:spPr>
          <a:xfrm>
            <a:off x="3752536" y="1477589"/>
            <a:ext cx="314510" cy="338554"/>
          </a:xfrm>
          <a:prstGeom prst="rect">
            <a:avLst/>
          </a:prstGeom>
          <a:noFill/>
        </p:spPr>
        <p:txBody>
          <a:bodyPr wrap="none" rtlCol="0">
            <a:spAutoFit/>
          </a:bodyPr>
          <a:lstStyle/>
          <a:p>
            <a:r>
              <a:rPr lang="en-US" sz="1600" dirty="0"/>
              <a:t>0</a:t>
            </a:r>
          </a:p>
        </p:txBody>
      </p:sp>
      <p:sp>
        <p:nvSpPr>
          <p:cNvPr id="8" name="TextBox 7">
            <a:extLst>
              <a:ext uri="{FF2B5EF4-FFF2-40B4-BE49-F238E27FC236}">
                <a16:creationId xmlns:a16="http://schemas.microsoft.com/office/drawing/2014/main" id="{83077F31-4469-2A4B-B6A4-EE2A5C766DDB}"/>
              </a:ext>
            </a:extLst>
          </p:cNvPr>
          <p:cNvSpPr txBox="1"/>
          <p:nvPr/>
        </p:nvSpPr>
        <p:spPr>
          <a:xfrm rot="16200000">
            <a:off x="3069607" y="2001324"/>
            <a:ext cx="314510" cy="338554"/>
          </a:xfrm>
          <a:prstGeom prst="rect">
            <a:avLst/>
          </a:prstGeom>
          <a:noFill/>
        </p:spPr>
        <p:txBody>
          <a:bodyPr wrap="none" rtlCol="0">
            <a:spAutoFit/>
          </a:bodyPr>
          <a:lstStyle/>
          <a:p>
            <a:r>
              <a:rPr lang="en-US" sz="1600" dirty="0"/>
              <a:t>0</a:t>
            </a:r>
          </a:p>
        </p:txBody>
      </p:sp>
      <p:sp>
        <p:nvSpPr>
          <p:cNvPr id="9" name="TextBox 8">
            <a:extLst>
              <a:ext uri="{FF2B5EF4-FFF2-40B4-BE49-F238E27FC236}">
                <a16:creationId xmlns:a16="http://schemas.microsoft.com/office/drawing/2014/main" id="{90D952DE-337D-C44F-9264-C4C9DA288CDB}"/>
              </a:ext>
            </a:extLst>
          </p:cNvPr>
          <p:cNvSpPr txBox="1"/>
          <p:nvPr/>
        </p:nvSpPr>
        <p:spPr>
          <a:xfrm rot="16200000">
            <a:off x="3064899" y="2755670"/>
            <a:ext cx="314510" cy="338554"/>
          </a:xfrm>
          <a:prstGeom prst="rect">
            <a:avLst/>
          </a:prstGeom>
          <a:noFill/>
        </p:spPr>
        <p:txBody>
          <a:bodyPr wrap="none" rtlCol="0">
            <a:spAutoFit/>
          </a:bodyPr>
          <a:lstStyle/>
          <a:p>
            <a:r>
              <a:rPr lang="en-US" sz="1600" dirty="0"/>
              <a:t>1</a:t>
            </a:r>
          </a:p>
        </p:txBody>
      </p:sp>
      <p:sp>
        <p:nvSpPr>
          <p:cNvPr id="10" name="TextBox 9">
            <a:extLst>
              <a:ext uri="{FF2B5EF4-FFF2-40B4-BE49-F238E27FC236}">
                <a16:creationId xmlns:a16="http://schemas.microsoft.com/office/drawing/2014/main" id="{9D2FF5FF-2206-4444-99F9-B97F1BFC24FD}"/>
              </a:ext>
            </a:extLst>
          </p:cNvPr>
          <p:cNvSpPr txBox="1"/>
          <p:nvPr/>
        </p:nvSpPr>
        <p:spPr>
          <a:xfrm>
            <a:off x="4677203" y="1481915"/>
            <a:ext cx="314510" cy="338554"/>
          </a:xfrm>
          <a:prstGeom prst="rect">
            <a:avLst/>
          </a:prstGeom>
          <a:noFill/>
        </p:spPr>
        <p:txBody>
          <a:bodyPr wrap="none" rtlCol="0">
            <a:spAutoFit/>
          </a:bodyPr>
          <a:lstStyle/>
          <a:p>
            <a:r>
              <a:rPr lang="en-US" sz="1600" dirty="0"/>
              <a:t>1</a:t>
            </a:r>
          </a:p>
        </p:txBody>
      </p:sp>
      <p:pic>
        <p:nvPicPr>
          <p:cNvPr id="11" name="Picture 10">
            <a:extLst>
              <a:ext uri="{FF2B5EF4-FFF2-40B4-BE49-F238E27FC236}">
                <a16:creationId xmlns:a16="http://schemas.microsoft.com/office/drawing/2014/main" id="{7FAAA0B7-2273-904C-8AC1-E428628B2806}"/>
              </a:ext>
            </a:extLst>
          </p:cNvPr>
          <p:cNvPicPr>
            <a:picLocks noChangeAspect="1"/>
          </p:cNvPicPr>
          <p:nvPr/>
        </p:nvPicPr>
        <p:blipFill>
          <a:blip r:embed="rId2"/>
          <a:stretch>
            <a:fillRect/>
          </a:stretch>
        </p:blipFill>
        <p:spPr>
          <a:xfrm>
            <a:off x="3752536" y="2117277"/>
            <a:ext cx="428496" cy="201131"/>
          </a:xfrm>
          <a:prstGeom prst="rect">
            <a:avLst/>
          </a:prstGeom>
        </p:spPr>
      </p:pic>
      <p:pic>
        <p:nvPicPr>
          <p:cNvPr id="12" name="Picture 11">
            <a:extLst>
              <a:ext uri="{FF2B5EF4-FFF2-40B4-BE49-F238E27FC236}">
                <a16:creationId xmlns:a16="http://schemas.microsoft.com/office/drawing/2014/main" id="{1139840E-9811-A144-89AC-18E68BD9A4A6}"/>
              </a:ext>
            </a:extLst>
          </p:cNvPr>
          <p:cNvPicPr>
            <a:picLocks noChangeAspect="1"/>
          </p:cNvPicPr>
          <p:nvPr/>
        </p:nvPicPr>
        <p:blipFill>
          <a:blip r:embed="rId3"/>
          <a:stretch>
            <a:fillRect/>
          </a:stretch>
        </p:blipFill>
        <p:spPr>
          <a:xfrm>
            <a:off x="4677203" y="2131347"/>
            <a:ext cx="398915" cy="191147"/>
          </a:xfrm>
          <a:prstGeom prst="rect">
            <a:avLst/>
          </a:prstGeom>
        </p:spPr>
      </p:pic>
      <p:pic>
        <p:nvPicPr>
          <p:cNvPr id="13" name="Picture 12">
            <a:extLst>
              <a:ext uri="{FF2B5EF4-FFF2-40B4-BE49-F238E27FC236}">
                <a16:creationId xmlns:a16="http://schemas.microsoft.com/office/drawing/2014/main" id="{3ACD3518-5742-9A4E-B588-3E8C3952FA63}"/>
              </a:ext>
            </a:extLst>
          </p:cNvPr>
          <p:cNvPicPr>
            <a:picLocks noChangeAspect="1"/>
          </p:cNvPicPr>
          <p:nvPr/>
        </p:nvPicPr>
        <p:blipFill>
          <a:blip r:embed="rId4"/>
          <a:stretch>
            <a:fillRect/>
          </a:stretch>
        </p:blipFill>
        <p:spPr>
          <a:xfrm>
            <a:off x="4700440" y="2857252"/>
            <a:ext cx="375678" cy="172186"/>
          </a:xfrm>
          <a:prstGeom prst="rect">
            <a:avLst/>
          </a:prstGeom>
        </p:spPr>
      </p:pic>
      <p:pic>
        <p:nvPicPr>
          <p:cNvPr id="14" name="Picture 13">
            <a:extLst>
              <a:ext uri="{FF2B5EF4-FFF2-40B4-BE49-F238E27FC236}">
                <a16:creationId xmlns:a16="http://schemas.microsoft.com/office/drawing/2014/main" id="{2530D30D-652D-4C4D-8857-875AC9699247}"/>
              </a:ext>
            </a:extLst>
          </p:cNvPr>
          <p:cNvPicPr>
            <a:picLocks noChangeAspect="1"/>
          </p:cNvPicPr>
          <p:nvPr/>
        </p:nvPicPr>
        <p:blipFill>
          <a:blip r:embed="rId5"/>
          <a:stretch>
            <a:fillRect/>
          </a:stretch>
        </p:blipFill>
        <p:spPr>
          <a:xfrm>
            <a:off x="3752536" y="2837966"/>
            <a:ext cx="416353" cy="195431"/>
          </a:xfrm>
          <a:prstGeom prst="rect">
            <a:avLst/>
          </a:prstGeom>
        </p:spPr>
      </p:pic>
      <p:pic>
        <p:nvPicPr>
          <p:cNvPr id="15" name="Picture 14">
            <a:extLst>
              <a:ext uri="{FF2B5EF4-FFF2-40B4-BE49-F238E27FC236}">
                <a16:creationId xmlns:a16="http://schemas.microsoft.com/office/drawing/2014/main" id="{8CEB923D-023D-F84C-8E8C-9E01C6740E5F}"/>
              </a:ext>
            </a:extLst>
          </p:cNvPr>
          <p:cNvPicPr>
            <a:picLocks noChangeAspect="1"/>
          </p:cNvPicPr>
          <p:nvPr/>
        </p:nvPicPr>
        <p:blipFill>
          <a:blip r:embed="rId6"/>
          <a:stretch>
            <a:fillRect/>
          </a:stretch>
        </p:blipFill>
        <p:spPr>
          <a:xfrm>
            <a:off x="2347558" y="3913947"/>
            <a:ext cx="3785436" cy="282768"/>
          </a:xfrm>
          <a:prstGeom prst="rect">
            <a:avLst/>
          </a:prstGeom>
        </p:spPr>
      </p:pic>
    </p:spTree>
    <p:extLst>
      <p:ext uri="{BB962C8B-B14F-4D97-AF65-F5344CB8AC3E}">
        <p14:creationId xmlns:p14="http://schemas.microsoft.com/office/powerpoint/2010/main" val="319361251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Title 1">
            <a:extLst>
              <a:ext uri="{FF2B5EF4-FFF2-40B4-BE49-F238E27FC236}">
                <a16:creationId xmlns:a16="http://schemas.microsoft.com/office/drawing/2014/main" id="{E5374A19-D6EA-BB4F-AD84-5AFE19F4EB9F}"/>
              </a:ext>
            </a:extLst>
          </p:cNvPr>
          <p:cNvSpPr>
            <a:spLocks noGrp="1" noChangeArrowheads="1"/>
          </p:cNvSpPr>
          <p:nvPr>
            <p:ph type="title"/>
          </p:nvPr>
        </p:nvSpPr>
        <p:spPr>
          <a:xfrm>
            <a:off x="1255853" y="276225"/>
            <a:ext cx="6879153" cy="857250"/>
          </a:xfrm>
        </p:spPr>
        <p:txBody>
          <a:bodyPr>
            <a:normAutofit/>
          </a:bodyPr>
          <a:lstStyle/>
          <a:p>
            <a:r>
              <a:rPr lang="en-US" altLang="en-US" sz="2700" dirty="0">
                <a:ea typeface="ＭＳ Ｐゴシック" panose="020B0600070205080204" pitchFamily="34" charset="-128"/>
              </a:rPr>
              <a:t>Towards a Statistical Framework</a:t>
            </a:r>
          </a:p>
        </p:txBody>
      </p:sp>
      <p:sp>
        <p:nvSpPr>
          <p:cNvPr id="7170" name="Content Placeholder 2">
            <a:extLst>
              <a:ext uri="{FF2B5EF4-FFF2-40B4-BE49-F238E27FC236}">
                <a16:creationId xmlns:a16="http://schemas.microsoft.com/office/drawing/2014/main" id="{911D7269-71CC-0A48-95DB-3118BD19FD43}"/>
              </a:ext>
            </a:extLst>
          </p:cNvPr>
          <p:cNvSpPr>
            <a:spLocks noGrp="1" noChangeArrowheads="1"/>
          </p:cNvSpPr>
          <p:nvPr>
            <p:ph idx="1"/>
          </p:nvPr>
        </p:nvSpPr>
        <p:spPr>
          <a:xfrm>
            <a:off x="1476375" y="1371600"/>
            <a:ext cx="6172200" cy="3190875"/>
          </a:xfrm>
        </p:spPr>
        <p:txBody>
          <a:bodyPr/>
          <a:lstStyle/>
          <a:p>
            <a:pPr>
              <a:lnSpc>
                <a:spcPct val="90000"/>
              </a:lnSpc>
            </a:pPr>
            <a:r>
              <a:rPr lang="en-US" altLang="en-US" sz="1800" dirty="0">
                <a:ea typeface="ＭＳ Ｐゴシック" panose="020B0600070205080204" pitchFamily="34" charset="-128"/>
              </a:rPr>
              <a:t>Our language will start to involve </a:t>
            </a:r>
            <a:r>
              <a:rPr lang="en-US" altLang="en-US" sz="1800" dirty="0">
                <a:solidFill>
                  <a:schemeClr val="accent2"/>
                </a:solidFill>
                <a:ea typeface="ＭＳ Ｐゴシック" panose="020B0600070205080204" pitchFamily="34" charset="-128"/>
              </a:rPr>
              <a:t>rates</a:t>
            </a:r>
            <a:r>
              <a:rPr lang="en-US" altLang="en-US" sz="1800" dirty="0">
                <a:ea typeface="ＭＳ Ｐゴシック" panose="020B0600070205080204" pitchFamily="34" charset="-128"/>
              </a:rPr>
              <a:t> and </a:t>
            </a:r>
            <a:r>
              <a:rPr lang="en-US" altLang="en-US" sz="1800" dirty="0">
                <a:solidFill>
                  <a:schemeClr val="accent2"/>
                </a:solidFill>
                <a:ea typeface="ＭＳ Ｐゴシック" panose="020B0600070205080204" pitchFamily="34" charset="-128"/>
              </a:rPr>
              <a:t>probabilities</a:t>
            </a:r>
          </a:p>
          <a:p>
            <a:pPr>
              <a:lnSpc>
                <a:spcPct val="90000"/>
              </a:lnSpc>
            </a:pPr>
            <a:endParaRPr lang="en-US" altLang="en-US" sz="1800" dirty="0">
              <a:solidFill>
                <a:schemeClr val="accent2"/>
              </a:solidFill>
              <a:ea typeface="ＭＳ Ｐゴシック" panose="020B0600070205080204" pitchFamily="34" charset="-128"/>
            </a:endParaRPr>
          </a:p>
          <a:p>
            <a:pPr>
              <a:lnSpc>
                <a:spcPct val="90000"/>
              </a:lnSpc>
            </a:pPr>
            <a:r>
              <a:rPr lang="en-US" altLang="en-US" sz="1800" dirty="0">
                <a:ea typeface="ＭＳ Ｐゴシック" panose="020B0600070205080204" pitchFamily="34" charset="-128"/>
              </a:rPr>
              <a:t>Indeed, the variables        ,       ,       , and        are </a:t>
            </a:r>
            <a:r>
              <a:rPr lang="en-US" altLang="en-US" sz="1800" dirty="0">
                <a:solidFill>
                  <a:schemeClr val="accent2"/>
                </a:solidFill>
                <a:ea typeface="ＭＳ Ｐゴシック" panose="020B0600070205080204" pitchFamily="34" charset="-128"/>
              </a:rPr>
              <a:t>random variables</a:t>
            </a:r>
            <a:endParaRPr lang="en-US" altLang="en-US" sz="1800" dirty="0">
              <a:ea typeface="ＭＳ Ｐゴシック" panose="020B0600070205080204" pitchFamily="34" charset="-128"/>
            </a:endParaRPr>
          </a:p>
          <a:p>
            <a:pPr>
              <a:lnSpc>
                <a:spcPct val="90000"/>
              </a:lnSpc>
            </a:pPr>
            <a:r>
              <a:rPr lang="en-US" altLang="en-US" sz="1800" dirty="0">
                <a:ea typeface="ＭＳ Ｐゴシック" panose="020B0600070205080204" pitchFamily="34" charset="-128"/>
              </a:rPr>
              <a:t>In just what sense they are random will need to be made clear (e.g., is the state of Reality random, is the Decision random, is     random?) </a:t>
            </a:r>
          </a:p>
          <a:p>
            <a:pPr>
              <a:lnSpc>
                <a:spcPct val="90000"/>
              </a:lnSpc>
            </a:pPr>
            <a:endParaRPr lang="en-US" altLang="en-US" sz="1800" dirty="0">
              <a:ea typeface="ＭＳ Ｐゴシック" panose="020B0600070205080204" pitchFamily="34" charset="-128"/>
            </a:endParaRPr>
          </a:p>
          <a:p>
            <a:pPr>
              <a:lnSpc>
                <a:spcPct val="90000"/>
              </a:lnSpc>
            </a:pPr>
            <a:endParaRPr lang="en-US" altLang="en-US" sz="1800" dirty="0">
              <a:ea typeface="ＭＳ Ｐゴシック" panose="020B0600070205080204" pitchFamily="34" charset="-128"/>
            </a:endParaRPr>
          </a:p>
          <a:p>
            <a:pPr>
              <a:lnSpc>
                <a:spcPct val="90000"/>
              </a:lnSpc>
            </a:pPr>
            <a:endParaRPr lang="en-US" altLang="en-US" sz="1800" dirty="0">
              <a:ea typeface="ＭＳ Ｐゴシック" panose="020B0600070205080204" pitchFamily="34" charset="-128"/>
            </a:endParaRPr>
          </a:p>
        </p:txBody>
      </p:sp>
      <p:sp>
        <p:nvSpPr>
          <p:cNvPr id="2" name="Footer Placeholder 1">
            <a:extLst>
              <a:ext uri="{FF2B5EF4-FFF2-40B4-BE49-F238E27FC236}">
                <a16:creationId xmlns:a16="http://schemas.microsoft.com/office/drawing/2014/main" id="{9976A414-5FF1-6A42-B236-0C04389083DF}"/>
              </a:ext>
            </a:extLst>
          </p:cNvPr>
          <p:cNvSpPr>
            <a:spLocks noGrp="1"/>
          </p:cNvSpPr>
          <p:nvPr>
            <p:ph type="ftr" sz="quarter" idx="3"/>
          </p:nvPr>
        </p:nvSpPr>
        <p:spPr/>
        <p:txBody>
          <a:bodyPr/>
          <a:lstStyle/>
          <a:p>
            <a:r>
              <a:rPr lang="en-US"/>
              <a:t>University of California, Berkeley</a:t>
            </a:r>
            <a:endParaRPr lang="en-US" dirty="0"/>
          </a:p>
        </p:txBody>
      </p:sp>
      <p:pic>
        <p:nvPicPr>
          <p:cNvPr id="5" name="Picture 4">
            <a:extLst>
              <a:ext uri="{FF2B5EF4-FFF2-40B4-BE49-F238E27FC236}">
                <a16:creationId xmlns:a16="http://schemas.microsoft.com/office/drawing/2014/main" id="{17B5872D-5432-0945-BC33-AF0008066041}"/>
              </a:ext>
            </a:extLst>
          </p:cNvPr>
          <p:cNvPicPr>
            <a:picLocks noChangeAspect="1"/>
          </p:cNvPicPr>
          <p:nvPr/>
        </p:nvPicPr>
        <p:blipFill>
          <a:blip r:embed="rId2"/>
          <a:stretch>
            <a:fillRect/>
          </a:stretch>
        </p:blipFill>
        <p:spPr>
          <a:xfrm>
            <a:off x="4100397" y="2045745"/>
            <a:ext cx="428496" cy="201131"/>
          </a:xfrm>
          <a:prstGeom prst="rect">
            <a:avLst/>
          </a:prstGeom>
        </p:spPr>
      </p:pic>
      <p:pic>
        <p:nvPicPr>
          <p:cNvPr id="6" name="Picture 5">
            <a:extLst>
              <a:ext uri="{FF2B5EF4-FFF2-40B4-BE49-F238E27FC236}">
                <a16:creationId xmlns:a16="http://schemas.microsoft.com/office/drawing/2014/main" id="{B30F3CB0-BBB3-2F46-8262-BA794F0FA26E}"/>
              </a:ext>
            </a:extLst>
          </p:cNvPr>
          <p:cNvPicPr>
            <a:picLocks noChangeAspect="1"/>
          </p:cNvPicPr>
          <p:nvPr/>
        </p:nvPicPr>
        <p:blipFill>
          <a:blip r:embed="rId3"/>
          <a:stretch>
            <a:fillRect/>
          </a:stretch>
        </p:blipFill>
        <p:spPr>
          <a:xfrm>
            <a:off x="4651326" y="2055729"/>
            <a:ext cx="398915" cy="191147"/>
          </a:xfrm>
          <a:prstGeom prst="rect">
            <a:avLst/>
          </a:prstGeom>
        </p:spPr>
      </p:pic>
      <p:pic>
        <p:nvPicPr>
          <p:cNvPr id="7" name="Picture 6">
            <a:extLst>
              <a:ext uri="{FF2B5EF4-FFF2-40B4-BE49-F238E27FC236}">
                <a16:creationId xmlns:a16="http://schemas.microsoft.com/office/drawing/2014/main" id="{A379FD81-4FC1-5B46-964F-1C739CA4CC84}"/>
              </a:ext>
            </a:extLst>
          </p:cNvPr>
          <p:cNvPicPr>
            <a:picLocks noChangeAspect="1"/>
          </p:cNvPicPr>
          <p:nvPr/>
        </p:nvPicPr>
        <p:blipFill>
          <a:blip r:embed="rId4"/>
          <a:stretch>
            <a:fillRect/>
          </a:stretch>
        </p:blipFill>
        <p:spPr>
          <a:xfrm>
            <a:off x="5146831" y="2059701"/>
            <a:ext cx="416353" cy="195431"/>
          </a:xfrm>
          <a:prstGeom prst="rect">
            <a:avLst/>
          </a:prstGeom>
        </p:spPr>
      </p:pic>
      <p:pic>
        <p:nvPicPr>
          <p:cNvPr id="8" name="Picture 7">
            <a:extLst>
              <a:ext uri="{FF2B5EF4-FFF2-40B4-BE49-F238E27FC236}">
                <a16:creationId xmlns:a16="http://schemas.microsoft.com/office/drawing/2014/main" id="{7D5C687F-FCB2-1749-9212-79A76E477BB2}"/>
              </a:ext>
            </a:extLst>
          </p:cNvPr>
          <p:cNvPicPr>
            <a:picLocks noChangeAspect="1"/>
          </p:cNvPicPr>
          <p:nvPr/>
        </p:nvPicPr>
        <p:blipFill>
          <a:blip r:embed="rId5"/>
          <a:stretch>
            <a:fillRect/>
          </a:stretch>
        </p:blipFill>
        <p:spPr>
          <a:xfrm>
            <a:off x="6118791" y="2086205"/>
            <a:ext cx="375678" cy="172186"/>
          </a:xfrm>
          <a:prstGeom prst="rect">
            <a:avLst/>
          </a:prstGeom>
        </p:spPr>
      </p:pic>
      <p:pic>
        <p:nvPicPr>
          <p:cNvPr id="3" name="Picture 2">
            <a:extLst>
              <a:ext uri="{FF2B5EF4-FFF2-40B4-BE49-F238E27FC236}">
                <a16:creationId xmlns:a16="http://schemas.microsoft.com/office/drawing/2014/main" id="{77A87F5D-7D2A-D848-8A05-7BA79D9D2E64}"/>
              </a:ext>
            </a:extLst>
          </p:cNvPr>
          <p:cNvPicPr>
            <a:picLocks noChangeAspect="1"/>
          </p:cNvPicPr>
          <p:nvPr/>
        </p:nvPicPr>
        <p:blipFill>
          <a:blip r:embed="rId6"/>
          <a:stretch>
            <a:fillRect/>
          </a:stretch>
        </p:blipFill>
        <p:spPr>
          <a:xfrm>
            <a:off x="3971086" y="3082111"/>
            <a:ext cx="226253" cy="182462"/>
          </a:xfrm>
          <a:prstGeom prst="rect">
            <a:avLst/>
          </a:prstGeom>
        </p:spPr>
      </p:pic>
    </p:spTree>
    <p:extLst>
      <p:ext uri="{BB962C8B-B14F-4D97-AF65-F5344CB8AC3E}">
        <p14:creationId xmlns:p14="http://schemas.microsoft.com/office/powerpoint/2010/main" val="76464305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val 6">
            <a:extLst>
              <a:ext uri="{FF2B5EF4-FFF2-40B4-BE49-F238E27FC236}">
                <a16:creationId xmlns:a16="http://schemas.microsoft.com/office/drawing/2014/main" id="{84265E11-BC0F-834E-B6F4-A000CA7EB813}"/>
              </a:ext>
            </a:extLst>
          </p:cNvPr>
          <p:cNvSpPr/>
          <p:nvPr/>
        </p:nvSpPr>
        <p:spPr>
          <a:xfrm>
            <a:off x="3460835" y="2611450"/>
            <a:ext cx="1879909" cy="638208"/>
          </a:xfrm>
          <a:prstGeom prst="ellips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2"/>
              </a:solidFill>
            </a:endParaRPr>
          </a:p>
        </p:txBody>
      </p:sp>
      <p:sp>
        <p:nvSpPr>
          <p:cNvPr id="7169" name="Title 1">
            <a:extLst>
              <a:ext uri="{FF2B5EF4-FFF2-40B4-BE49-F238E27FC236}">
                <a16:creationId xmlns:a16="http://schemas.microsoft.com/office/drawing/2014/main" id="{E5374A19-D6EA-BB4F-AD84-5AFE19F4EB9F}"/>
              </a:ext>
            </a:extLst>
          </p:cNvPr>
          <p:cNvSpPr>
            <a:spLocks noGrp="1" noChangeArrowheads="1"/>
          </p:cNvSpPr>
          <p:nvPr>
            <p:ph type="title"/>
          </p:nvPr>
        </p:nvSpPr>
        <p:spPr>
          <a:xfrm>
            <a:off x="1255854" y="276225"/>
            <a:ext cx="6571526" cy="857250"/>
          </a:xfrm>
        </p:spPr>
        <p:txBody>
          <a:bodyPr>
            <a:normAutofit/>
          </a:bodyPr>
          <a:lstStyle/>
          <a:p>
            <a:r>
              <a:rPr lang="en-US" altLang="en-US" sz="2700" dirty="0">
                <a:ea typeface="ＭＳ Ｐゴシック" panose="020B0600070205080204" pitchFamily="34" charset="-128"/>
              </a:rPr>
              <a:t>Some Row-Wise Rates</a:t>
            </a:r>
          </a:p>
        </p:txBody>
      </p:sp>
      <p:sp>
        <p:nvSpPr>
          <p:cNvPr id="2" name="Footer Placeholder 1">
            <a:extLst>
              <a:ext uri="{FF2B5EF4-FFF2-40B4-BE49-F238E27FC236}">
                <a16:creationId xmlns:a16="http://schemas.microsoft.com/office/drawing/2014/main" id="{92F13761-BD1A-C04D-A290-0FF419551A4F}"/>
              </a:ext>
            </a:extLst>
          </p:cNvPr>
          <p:cNvSpPr>
            <a:spLocks noGrp="1"/>
          </p:cNvSpPr>
          <p:nvPr>
            <p:ph type="ftr" sz="quarter" idx="3"/>
          </p:nvPr>
        </p:nvSpPr>
        <p:spPr/>
        <p:txBody>
          <a:bodyPr/>
          <a:lstStyle/>
          <a:p>
            <a:r>
              <a:rPr lang="en-US"/>
              <a:t>University of California, Berkeley</a:t>
            </a:r>
            <a:endParaRPr lang="en-US" dirty="0"/>
          </a:p>
        </p:txBody>
      </p:sp>
      <p:graphicFrame>
        <p:nvGraphicFramePr>
          <p:cNvPr id="3" name="Table 2">
            <a:extLst>
              <a:ext uri="{FF2B5EF4-FFF2-40B4-BE49-F238E27FC236}">
                <a16:creationId xmlns:a16="http://schemas.microsoft.com/office/drawing/2014/main" id="{BA8124FA-19E4-9546-9C40-3DE00D3C0C08}"/>
              </a:ext>
            </a:extLst>
          </p:cNvPr>
          <p:cNvGraphicFramePr>
            <a:graphicFrameLocks noGrp="1"/>
          </p:cNvGraphicFramePr>
          <p:nvPr/>
        </p:nvGraphicFramePr>
        <p:xfrm>
          <a:off x="3439114" y="1824235"/>
          <a:ext cx="1901630" cy="1483260"/>
        </p:xfrm>
        <a:graphic>
          <a:graphicData uri="http://schemas.openxmlformats.org/drawingml/2006/table">
            <a:tbl>
              <a:tblPr firstRow="1" bandRow="1">
                <a:tableStyleId>{5940675A-B579-460E-94D1-54222C63F5DA}</a:tableStyleId>
              </a:tblPr>
              <a:tblGrid>
                <a:gridCol w="950815">
                  <a:extLst>
                    <a:ext uri="{9D8B030D-6E8A-4147-A177-3AD203B41FA5}">
                      <a16:colId xmlns:a16="http://schemas.microsoft.com/office/drawing/2014/main" val="2867805166"/>
                    </a:ext>
                  </a:extLst>
                </a:gridCol>
                <a:gridCol w="950815">
                  <a:extLst>
                    <a:ext uri="{9D8B030D-6E8A-4147-A177-3AD203B41FA5}">
                      <a16:colId xmlns:a16="http://schemas.microsoft.com/office/drawing/2014/main" val="3118259853"/>
                    </a:ext>
                  </a:extLst>
                </a:gridCol>
              </a:tblGrid>
              <a:tr h="741630">
                <a:tc>
                  <a:txBody>
                    <a:bodyPr/>
                    <a:lstStyle/>
                    <a:p>
                      <a:pPr lvl="0" algn="ctr"/>
                      <a:endParaRPr lang="en-US" dirty="0"/>
                    </a:p>
                  </a:txBody>
                  <a:tcPr anchor="ctr"/>
                </a:tc>
                <a:tc>
                  <a:txBody>
                    <a:bodyPr/>
                    <a:lstStyle/>
                    <a:p>
                      <a:endParaRPr lang="en-US" dirty="0"/>
                    </a:p>
                  </a:txBody>
                  <a:tcPr/>
                </a:tc>
                <a:extLst>
                  <a:ext uri="{0D108BD9-81ED-4DB2-BD59-A6C34878D82A}">
                    <a16:rowId xmlns:a16="http://schemas.microsoft.com/office/drawing/2014/main" val="2465380068"/>
                  </a:ext>
                </a:extLst>
              </a:tr>
              <a:tr h="741630">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934244337"/>
                  </a:ext>
                </a:extLst>
              </a:tr>
            </a:tbl>
          </a:graphicData>
        </a:graphic>
      </p:graphicFrame>
      <p:sp>
        <p:nvSpPr>
          <p:cNvPr id="4" name="TextBox 3">
            <a:extLst>
              <a:ext uri="{FF2B5EF4-FFF2-40B4-BE49-F238E27FC236}">
                <a16:creationId xmlns:a16="http://schemas.microsoft.com/office/drawing/2014/main" id="{94F93651-864A-E64A-9DDC-CBBAD2BB67C9}"/>
              </a:ext>
            </a:extLst>
          </p:cNvPr>
          <p:cNvSpPr txBox="1"/>
          <p:nvPr/>
        </p:nvSpPr>
        <p:spPr>
          <a:xfrm>
            <a:off x="3812687" y="1133475"/>
            <a:ext cx="1154483" cy="369332"/>
          </a:xfrm>
          <a:prstGeom prst="rect">
            <a:avLst/>
          </a:prstGeom>
          <a:noFill/>
        </p:spPr>
        <p:txBody>
          <a:bodyPr wrap="none" rtlCol="0">
            <a:spAutoFit/>
          </a:bodyPr>
          <a:lstStyle/>
          <a:p>
            <a:r>
              <a:rPr lang="en-US" dirty="0"/>
              <a:t>Decision</a:t>
            </a:r>
          </a:p>
        </p:txBody>
      </p:sp>
      <p:sp>
        <p:nvSpPr>
          <p:cNvPr id="5" name="TextBox 4">
            <a:extLst>
              <a:ext uri="{FF2B5EF4-FFF2-40B4-BE49-F238E27FC236}">
                <a16:creationId xmlns:a16="http://schemas.microsoft.com/office/drawing/2014/main" id="{E1837D10-8289-3844-A408-F90F295CA70D}"/>
              </a:ext>
            </a:extLst>
          </p:cNvPr>
          <p:cNvSpPr txBox="1"/>
          <p:nvPr/>
        </p:nvSpPr>
        <p:spPr>
          <a:xfrm rot="16200000">
            <a:off x="2354776" y="2381198"/>
            <a:ext cx="969753" cy="369332"/>
          </a:xfrm>
          <a:prstGeom prst="rect">
            <a:avLst/>
          </a:prstGeom>
          <a:noFill/>
        </p:spPr>
        <p:txBody>
          <a:bodyPr wrap="none" rtlCol="0">
            <a:spAutoFit/>
          </a:bodyPr>
          <a:lstStyle/>
          <a:p>
            <a:r>
              <a:rPr lang="en-US" dirty="0"/>
              <a:t>Reality</a:t>
            </a:r>
          </a:p>
        </p:txBody>
      </p:sp>
      <p:sp>
        <p:nvSpPr>
          <p:cNvPr id="6" name="TextBox 5">
            <a:extLst>
              <a:ext uri="{FF2B5EF4-FFF2-40B4-BE49-F238E27FC236}">
                <a16:creationId xmlns:a16="http://schemas.microsoft.com/office/drawing/2014/main" id="{545695AA-7E85-FE43-9EDE-EAC6D5D7A085}"/>
              </a:ext>
            </a:extLst>
          </p:cNvPr>
          <p:cNvSpPr txBox="1"/>
          <p:nvPr/>
        </p:nvSpPr>
        <p:spPr>
          <a:xfrm>
            <a:off x="3752536" y="1477589"/>
            <a:ext cx="314510" cy="338554"/>
          </a:xfrm>
          <a:prstGeom prst="rect">
            <a:avLst/>
          </a:prstGeom>
          <a:noFill/>
        </p:spPr>
        <p:txBody>
          <a:bodyPr wrap="none" rtlCol="0">
            <a:spAutoFit/>
          </a:bodyPr>
          <a:lstStyle/>
          <a:p>
            <a:r>
              <a:rPr lang="en-US" sz="1600" dirty="0"/>
              <a:t>0</a:t>
            </a:r>
          </a:p>
        </p:txBody>
      </p:sp>
      <p:sp>
        <p:nvSpPr>
          <p:cNvPr id="8" name="TextBox 7">
            <a:extLst>
              <a:ext uri="{FF2B5EF4-FFF2-40B4-BE49-F238E27FC236}">
                <a16:creationId xmlns:a16="http://schemas.microsoft.com/office/drawing/2014/main" id="{83077F31-4469-2A4B-B6A4-EE2A5C766DDB}"/>
              </a:ext>
            </a:extLst>
          </p:cNvPr>
          <p:cNvSpPr txBox="1"/>
          <p:nvPr/>
        </p:nvSpPr>
        <p:spPr>
          <a:xfrm rot="16200000">
            <a:off x="3069607" y="2001324"/>
            <a:ext cx="314510" cy="338554"/>
          </a:xfrm>
          <a:prstGeom prst="rect">
            <a:avLst/>
          </a:prstGeom>
          <a:noFill/>
        </p:spPr>
        <p:txBody>
          <a:bodyPr wrap="none" rtlCol="0">
            <a:spAutoFit/>
          </a:bodyPr>
          <a:lstStyle/>
          <a:p>
            <a:r>
              <a:rPr lang="en-US" sz="1600" dirty="0"/>
              <a:t>0</a:t>
            </a:r>
          </a:p>
        </p:txBody>
      </p:sp>
      <p:sp>
        <p:nvSpPr>
          <p:cNvPr id="9" name="TextBox 8">
            <a:extLst>
              <a:ext uri="{FF2B5EF4-FFF2-40B4-BE49-F238E27FC236}">
                <a16:creationId xmlns:a16="http://schemas.microsoft.com/office/drawing/2014/main" id="{90D952DE-337D-C44F-9264-C4C9DA288CDB}"/>
              </a:ext>
            </a:extLst>
          </p:cNvPr>
          <p:cNvSpPr txBox="1"/>
          <p:nvPr/>
        </p:nvSpPr>
        <p:spPr>
          <a:xfrm rot="16200000">
            <a:off x="3064899" y="2755670"/>
            <a:ext cx="314510" cy="338554"/>
          </a:xfrm>
          <a:prstGeom prst="rect">
            <a:avLst/>
          </a:prstGeom>
          <a:noFill/>
        </p:spPr>
        <p:txBody>
          <a:bodyPr wrap="none" rtlCol="0">
            <a:spAutoFit/>
          </a:bodyPr>
          <a:lstStyle/>
          <a:p>
            <a:r>
              <a:rPr lang="en-US" sz="1600" dirty="0"/>
              <a:t>1</a:t>
            </a:r>
          </a:p>
        </p:txBody>
      </p:sp>
      <p:sp>
        <p:nvSpPr>
          <p:cNvPr id="10" name="TextBox 9">
            <a:extLst>
              <a:ext uri="{FF2B5EF4-FFF2-40B4-BE49-F238E27FC236}">
                <a16:creationId xmlns:a16="http://schemas.microsoft.com/office/drawing/2014/main" id="{9D2FF5FF-2206-4444-99F9-B97F1BFC24FD}"/>
              </a:ext>
            </a:extLst>
          </p:cNvPr>
          <p:cNvSpPr txBox="1"/>
          <p:nvPr/>
        </p:nvSpPr>
        <p:spPr>
          <a:xfrm>
            <a:off x="4677203" y="1481915"/>
            <a:ext cx="314510" cy="338554"/>
          </a:xfrm>
          <a:prstGeom prst="rect">
            <a:avLst/>
          </a:prstGeom>
          <a:noFill/>
        </p:spPr>
        <p:txBody>
          <a:bodyPr wrap="none" rtlCol="0">
            <a:spAutoFit/>
          </a:bodyPr>
          <a:lstStyle/>
          <a:p>
            <a:r>
              <a:rPr lang="en-US" sz="1600" dirty="0"/>
              <a:t>1</a:t>
            </a:r>
          </a:p>
        </p:txBody>
      </p:sp>
      <p:pic>
        <p:nvPicPr>
          <p:cNvPr id="11" name="Picture 10">
            <a:extLst>
              <a:ext uri="{FF2B5EF4-FFF2-40B4-BE49-F238E27FC236}">
                <a16:creationId xmlns:a16="http://schemas.microsoft.com/office/drawing/2014/main" id="{7FAAA0B7-2273-904C-8AC1-E428628B2806}"/>
              </a:ext>
            </a:extLst>
          </p:cNvPr>
          <p:cNvPicPr>
            <a:picLocks noChangeAspect="1"/>
          </p:cNvPicPr>
          <p:nvPr/>
        </p:nvPicPr>
        <p:blipFill>
          <a:blip r:embed="rId2"/>
          <a:stretch>
            <a:fillRect/>
          </a:stretch>
        </p:blipFill>
        <p:spPr>
          <a:xfrm>
            <a:off x="3752536" y="2117277"/>
            <a:ext cx="428496" cy="201131"/>
          </a:xfrm>
          <a:prstGeom prst="rect">
            <a:avLst/>
          </a:prstGeom>
        </p:spPr>
      </p:pic>
      <p:pic>
        <p:nvPicPr>
          <p:cNvPr id="12" name="Picture 11">
            <a:extLst>
              <a:ext uri="{FF2B5EF4-FFF2-40B4-BE49-F238E27FC236}">
                <a16:creationId xmlns:a16="http://schemas.microsoft.com/office/drawing/2014/main" id="{1139840E-9811-A144-89AC-18E68BD9A4A6}"/>
              </a:ext>
            </a:extLst>
          </p:cNvPr>
          <p:cNvPicPr>
            <a:picLocks noChangeAspect="1"/>
          </p:cNvPicPr>
          <p:nvPr/>
        </p:nvPicPr>
        <p:blipFill>
          <a:blip r:embed="rId3"/>
          <a:stretch>
            <a:fillRect/>
          </a:stretch>
        </p:blipFill>
        <p:spPr>
          <a:xfrm>
            <a:off x="4677203" y="2131347"/>
            <a:ext cx="398915" cy="191147"/>
          </a:xfrm>
          <a:prstGeom prst="rect">
            <a:avLst/>
          </a:prstGeom>
        </p:spPr>
      </p:pic>
      <p:pic>
        <p:nvPicPr>
          <p:cNvPr id="13" name="Picture 12">
            <a:extLst>
              <a:ext uri="{FF2B5EF4-FFF2-40B4-BE49-F238E27FC236}">
                <a16:creationId xmlns:a16="http://schemas.microsoft.com/office/drawing/2014/main" id="{3ACD3518-5742-9A4E-B588-3E8C3952FA63}"/>
              </a:ext>
            </a:extLst>
          </p:cNvPr>
          <p:cNvPicPr>
            <a:picLocks noChangeAspect="1"/>
          </p:cNvPicPr>
          <p:nvPr/>
        </p:nvPicPr>
        <p:blipFill>
          <a:blip r:embed="rId4"/>
          <a:stretch>
            <a:fillRect/>
          </a:stretch>
        </p:blipFill>
        <p:spPr>
          <a:xfrm>
            <a:off x="4700440" y="2857252"/>
            <a:ext cx="375678" cy="172186"/>
          </a:xfrm>
          <a:prstGeom prst="rect">
            <a:avLst/>
          </a:prstGeom>
        </p:spPr>
      </p:pic>
      <p:pic>
        <p:nvPicPr>
          <p:cNvPr id="14" name="Picture 13">
            <a:extLst>
              <a:ext uri="{FF2B5EF4-FFF2-40B4-BE49-F238E27FC236}">
                <a16:creationId xmlns:a16="http://schemas.microsoft.com/office/drawing/2014/main" id="{2530D30D-652D-4C4D-8857-875AC9699247}"/>
              </a:ext>
            </a:extLst>
          </p:cNvPr>
          <p:cNvPicPr>
            <a:picLocks noChangeAspect="1"/>
          </p:cNvPicPr>
          <p:nvPr/>
        </p:nvPicPr>
        <p:blipFill>
          <a:blip r:embed="rId5"/>
          <a:stretch>
            <a:fillRect/>
          </a:stretch>
        </p:blipFill>
        <p:spPr>
          <a:xfrm>
            <a:off x="3752536" y="2837966"/>
            <a:ext cx="416353" cy="195431"/>
          </a:xfrm>
          <a:prstGeom prst="rect">
            <a:avLst/>
          </a:prstGeom>
        </p:spPr>
      </p:pic>
      <p:sp>
        <p:nvSpPr>
          <p:cNvPr id="17" name="TextBox 16">
            <a:extLst>
              <a:ext uri="{FF2B5EF4-FFF2-40B4-BE49-F238E27FC236}">
                <a16:creationId xmlns:a16="http://schemas.microsoft.com/office/drawing/2014/main" id="{9AB3FB72-0C64-D544-B3D4-42DEF004976A}"/>
              </a:ext>
            </a:extLst>
          </p:cNvPr>
          <p:cNvSpPr txBox="1"/>
          <p:nvPr/>
        </p:nvSpPr>
        <p:spPr>
          <a:xfrm>
            <a:off x="2523652" y="3789444"/>
            <a:ext cx="1437060" cy="369332"/>
          </a:xfrm>
          <a:prstGeom prst="rect">
            <a:avLst/>
          </a:prstGeom>
          <a:noFill/>
        </p:spPr>
        <p:txBody>
          <a:bodyPr wrap="none" rtlCol="0">
            <a:spAutoFit/>
          </a:bodyPr>
          <a:lstStyle/>
          <a:p>
            <a:r>
              <a:rPr lang="en-US" dirty="0">
                <a:solidFill>
                  <a:schemeClr val="accent3"/>
                </a:solidFill>
              </a:rPr>
              <a:t>sensitivity</a:t>
            </a:r>
            <a:r>
              <a:rPr lang="en-US" dirty="0"/>
              <a:t> </a:t>
            </a:r>
          </a:p>
        </p:txBody>
      </p:sp>
      <p:pic>
        <p:nvPicPr>
          <p:cNvPr id="18" name="Picture 17">
            <a:extLst>
              <a:ext uri="{FF2B5EF4-FFF2-40B4-BE49-F238E27FC236}">
                <a16:creationId xmlns:a16="http://schemas.microsoft.com/office/drawing/2014/main" id="{A3031326-DE44-4440-AA87-820CF3F7E97D}"/>
              </a:ext>
            </a:extLst>
          </p:cNvPr>
          <p:cNvPicPr>
            <a:picLocks noChangeAspect="1"/>
          </p:cNvPicPr>
          <p:nvPr/>
        </p:nvPicPr>
        <p:blipFill>
          <a:blip r:embed="rId6"/>
          <a:stretch>
            <a:fillRect/>
          </a:stretch>
        </p:blipFill>
        <p:spPr>
          <a:xfrm>
            <a:off x="3916656" y="3793158"/>
            <a:ext cx="1772043" cy="504622"/>
          </a:xfrm>
          <a:prstGeom prst="rect">
            <a:avLst/>
          </a:prstGeom>
        </p:spPr>
      </p:pic>
    </p:spTree>
    <p:extLst>
      <p:ext uri="{BB962C8B-B14F-4D97-AF65-F5344CB8AC3E}">
        <p14:creationId xmlns:p14="http://schemas.microsoft.com/office/powerpoint/2010/main" val="32073844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Title 1">
            <a:extLst>
              <a:ext uri="{FF2B5EF4-FFF2-40B4-BE49-F238E27FC236}">
                <a16:creationId xmlns:a16="http://schemas.microsoft.com/office/drawing/2014/main" id="{E5374A19-D6EA-BB4F-AD84-5AFE19F4EB9F}"/>
              </a:ext>
            </a:extLst>
          </p:cNvPr>
          <p:cNvSpPr>
            <a:spLocks noGrp="1" noChangeArrowheads="1"/>
          </p:cNvSpPr>
          <p:nvPr>
            <p:ph type="title"/>
          </p:nvPr>
        </p:nvSpPr>
        <p:spPr>
          <a:xfrm>
            <a:off x="1060057" y="276225"/>
            <a:ext cx="6942966" cy="857250"/>
          </a:xfrm>
        </p:spPr>
        <p:txBody>
          <a:bodyPr>
            <a:normAutofit/>
          </a:bodyPr>
          <a:lstStyle/>
          <a:p>
            <a:r>
              <a:rPr lang="en-US" altLang="en-US" sz="2700" dirty="0">
                <a:ea typeface="ＭＳ Ｐゴシック" panose="020B0600070205080204" pitchFamily="34" charset="-128"/>
              </a:rPr>
              <a:t>Data Science: A Personal Perspective</a:t>
            </a:r>
          </a:p>
        </p:txBody>
      </p:sp>
      <p:sp>
        <p:nvSpPr>
          <p:cNvPr id="7170" name="Content Placeholder 2">
            <a:extLst>
              <a:ext uri="{FF2B5EF4-FFF2-40B4-BE49-F238E27FC236}">
                <a16:creationId xmlns:a16="http://schemas.microsoft.com/office/drawing/2014/main" id="{911D7269-71CC-0A48-95DB-3118BD19FD43}"/>
              </a:ext>
            </a:extLst>
          </p:cNvPr>
          <p:cNvSpPr>
            <a:spLocks noGrp="1" noChangeArrowheads="1"/>
          </p:cNvSpPr>
          <p:nvPr>
            <p:ph idx="1"/>
          </p:nvPr>
        </p:nvSpPr>
        <p:spPr>
          <a:xfrm>
            <a:off x="1250990" y="1058030"/>
            <a:ext cx="7356982" cy="3729634"/>
          </a:xfrm>
        </p:spPr>
        <p:txBody>
          <a:bodyPr>
            <a:normAutofit/>
          </a:bodyPr>
          <a:lstStyle/>
          <a:p>
            <a:pPr>
              <a:lnSpc>
                <a:spcPct val="90000"/>
              </a:lnSpc>
            </a:pPr>
            <a:r>
              <a:rPr lang="en-US" altLang="en-US" sz="1800" dirty="0">
                <a:ea typeface="ＭＳ Ｐゴシック" panose="020B0600070205080204" pitchFamily="34" charset="-128"/>
              </a:rPr>
              <a:t>It arose both in science and in technology, over many decades</a:t>
            </a:r>
          </a:p>
          <a:p>
            <a:pPr lvl="1">
              <a:lnSpc>
                <a:spcPct val="90000"/>
              </a:lnSpc>
            </a:pPr>
            <a:r>
              <a:rPr lang="en-US" altLang="en-US" sz="1400" dirty="0">
                <a:ea typeface="ＭＳ Ｐゴシック" panose="020B0600070205080204" pitchFamily="34" charset="-128"/>
              </a:rPr>
              <a:t>in science as the “fourth paradigm” or “data-intensive science”</a:t>
            </a:r>
          </a:p>
          <a:p>
            <a:pPr lvl="1">
              <a:lnSpc>
                <a:spcPct val="90000"/>
              </a:lnSpc>
            </a:pPr>
            <a:r>
              <a:rPr lang="en-US" altLang="en-US" sz="1400" dirty="0">
                <a:ea typeface="ＭＳ Ｐゴシック" panose="020B0600070205080204" pitchFamily="34" charset="-128"/>
              </a:rPr>
              <a:t>in technology as new business models based on data flows and data analysis</a:t>
            </a:r>
          </a:p>
          <a:p>
            <a:pPr lvl="1">
              <a:lnSpc>
                <a:spcPct val="90000"/>
              </a:lnSpc>
            </a:pPr>
            <a:r>
              <a:rPr lang="en-US" altLang="en-US" sz="1400" dirty="0">
                <a:ea typeface="ＭＳ Ｐゴシック" panose="020B0600070205080204" pitchFamily="34" charset="-128"/>
              </a:rPr>
              <a:t>in my view, it’s the latter which is the more strikingly era-defining phenomenon</a:t>
            </a:r>
          </a:p>
          <a:p>
            <a:pPr>
              <a:lnSpc>
                <a:spcPct val="90000"/>
              </a:lnSpc>
            </a:pPr>
            <a:r>
              <a:rPr lang="en-US" altLang="en-US" sz="1800" dirty="0">
                <a:ea typeface="ＭＳ Ｐゴシック" panose="020B0600070205080204" pitchFamily="34" charset="-128"/>
              </a:rPr>
              <a:t>Historical points of reference: the development of chemical engineering, civil engineering, and electrical engineering </a:t>
            </a:r>
          </a:p>
          <a:p>
            <a:pPr lvl="1">
              <a:lnSpc>
                <a:spcPct val="90000"/>
              </a:lnSpc>
            </a:pPr>
            <a:r>
              <a:rPr lang="en-US" altLang="en-US" sz="1400" dirty="0">
                <a:ea typeface="ＭＳ Ｐゴシック" panose="020B0600070205080204" pitchFamily="34" charset="-128"/>
              </a:rPr>
              <a:t>in each case, real-world use cases combined with basic capabilities led to general principles and eventually to academic disciplines </a:t>
            </a:r>
          </a:p>
          <a:p>
            <a:pPr lvl="1">
              <a:lnSpc>
                <a:spcPct val="90000"/>
              </a:lnSpc>
            </a:pPr>
            <a:r>
              <a:rPr lang="en-US" altLang="en-US" sz="1400" dirty="0">
                <a:ea typeface="ＭＳ Ｐゴシック" panose="020B0600070205080204" pitchFamily="34" charset="-128"/>
              </a:rPr>
              <a:t>we’re currently in the early days of the development of a new, human-centric form of engineering</a:t>
            </a:r>
          </a:p>
          <a:p>
            <a:pPr>
              <a:lnSpc>
                <a:spcPct val="90000"/>
              </a:lnSpc>
            </a:pPr>
            <a:r>
              <a:rPr lang="en-US" altLang="en-US" sz="1800" dirty="0">
                <a:ea typeface="ＭＳ Ｐゴシック" panose="020B0600070205080204" pitchFamily="34" charset="-128"/>
              </a:rPr>
              <a:t>Engineering means “real-world systems that work and deliver value to humans”</a:t>
            </a:r>
          </a:p>
          <a:p>
            <a:pPr lvl="1">
              <a:lnSpc>
                <a:spcPct val="90000"/>
              </a:lnSpc>
            </a:pPr>
            <a:r>
              <a:rPr lang="en-US" altLang="en-US" sz="1400" dirty="0">
                <a:ea typeface="ＭＳ Ｐゴシック" panose="020B0600070205080204" pitchFamily="34" charset="-128"/>
              </a:rPr>
              <a:t>we have a lot of work to do to realize that promise in this new emerging field</a:t>
            </a:r>
          </a:p>
        </p:txBody>
      </p:sp>
      <p:sp>
        <p:nvSpPr>
          <p:cNvPr id="2" name="Footer Placeholder 1">
            <a:extLst>
              <a:ext uri="{FF2B5EF4-FFF2-40B4-BE49-F238E27FC236}">
                <a16:creationId xmlns:a16="http://schemas.microsoft.com/office/drawing/2014/main" id="{4D934C9A-EA2F-B344-9530-0DCA68D708FF}"/>
              </a:ext>
            </a:extLst>
          </p:cNvPr>
          <p:cNvSpPr>
            <a:spLocks noGrp="1"/>
          </p:cNvSpPr>
          <p:nvPr>
            <p:ph type="ftr" sz="quarter" idx="3"/>
          </p:nvPr>
        </p:nvSpPr>
        <p:spPr/>
        <p:txBody>
          <a:bodyPr/>
          <a:lstStyle/>
          <a:p>
            <a:r>
              <a:rPr lang="en-US"/>
              <a:t>University of California, Berkeley</a:t>
            </a:r>
            <a:endParaRPr lang="en-US" dirty="0"/>
          </a:p>
        </p:txBody>
      </p:sp>
    </p:spTree>
    <p:extLst>
      <p:ext uri="{BB962C8B-B14F-4D97-AF65-F5344CB8AC3E}">
        <p14:creationId xmlns:p14="http://schemas.microsoft.com/office/powerpoint/2010/main" val="241552359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val 6">
            <a:extLst>
              <a:ext uri="{FF2B5EF4-FFF2-40B4-BE49-F238E27FC236}">
                <a16:creationId xmlns:a16="http://schemas.microsoft.com/office/drawing/2014/main" id="{84265E11-BC0F-834E-B6F4-A000CA7EB813}"/>
              </a:ext>
            </a:extLst>
          </p:cNvPr>
          <p:cNvSpPr/>
          <p:nvPr/>
        </p:nvSpPr>
        <p:spPr>
          <a:xfrm>
            <a:off x="3460835" y="2611450"/>
            <a:ext cx="1879909" cy="638208"/>
          </a:xfrm>
          <a:prstGeom prst="ellips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2"/>
              </a:solidFill>
            </a:endParaRPr>
          </a:p>
        </p:txBody>
      </p:sp>
      <p:sp>
        <p:nvSpPr>
          <p:cNvPr id="7169" name="Title 1">
            <a:extLst>
              <a:ext uri="{FF2B5EF4-FFF2-40B4-BE49-F238E27FC236}">
                <a16:creationId xmlns:a16="http://schemas.microsoft.com/office/drawing/2014/main" id="{E5374A19-D6EA-BB4F-AD84-5AFE19F4EB9F}"/>
              </a:ext>
            </a:extLst>
          </p:cNvPr>
          <p:cNvSpPr>
            <a:spLocks noGrp="1" noChangeArrowheads="1"/>
          </p:cNvSpPr>
          <p:nvPr>
            <p:ph type="title"/>
          </p:nvPr>
        </p:nvSpPr>
        <p:spPr>
          <a:xfrm>
            <a:off x="1255854" y="276225"/>
            <a:ext cx="6571526" cy="857250"/>
          </a:xfrm>
        </p:spPr>
        <p:txBody>
          <a:bodyPr>
            <a:normAutofit/>
          </a:bodyPr>
          <a:lstStyle/>
          <a:p>
            <a:r>
              <a:rPr lang="en-US" altLang="en-US" sz="2700" dirty="0">
                <a:ea typeface="ＭＳ Ｐゴシック" panose="020B0600070205080204" pitchFamily="34" charset="-128"/>
              </a:rPr>
              <a:t>Some Row-Wise Rates</a:t>
            </a:r>
          </a:p>
        </p:txBody>
      </p:sp>
      <p:sp>
        <p:nvSpPr>
          <p:cNvPr id="2" name="Footer Placeholder 1">
            <a:extLst>
              <a:ext uri="{FF2B5EF4-FFF2-40B4-BE49-F238E27FC236}">
                <a16:creationId xmlns:a16="http://schemas.microsoft.com/office/drawing/2014/main" id="{92F13761-BD1A-C04D-A290-0FF419551A4F}"/>
              </a:ext>
            </a:extLst>
          </p:cNvPr>
          <p:cNvSpPr>
            <a:spLocks noGrp="1"/>
          </p:cNvSpPr>
          <p:nvPr>
            <p:ph type="ftr" sz="quarter" idx="3"/>
          </p:nvPr>
        </p:nvSpPr>
        <p:spPr/>
        <p:txBody>
          <a:bodyPr/>
          <a:lstStyle/>
          <a:p>
            <a:r>
              <a:rPr lang="en-US"/>
              <a:t>University of California, Berkeley</a:t>
            </a:r>
            <a:endParaRPr lang="en-US" dirty="0"/>
          </a:p>
        </p:txBody>
      </p:sp>
      <p:graphicFrame>
        <p:nvGraphicFramePr>
          <p:cNvPr id="3" name="Table 2">
            <a:extLst>
              <a:ext uri="{FF2B5EF4-FFF2-40B4-BE49-F238E27FC236}">
                <a16:creationId xmlns:a16="http://schemas.microsoft.com/office/drawing/2014/main" id="{BA8124FA-19E4-9546-9C40-3DE00D3C0C08}"/>
              </a:ext>
            </a:extLst>
          </p:cNvPr>
          <p:cNvGraphicFramePr>
            <a:graphicFrameLocks noGrp="1"/>
          </p:cNvGraphicFramePr>
          <p:nvPr/>
        </p:nvGraphicFramePr>
        <p:xfrm>
          <a:off x="3439114" y="1824235"/>
          <a:ext cx="1901630" cy="1483260"/>
        </p:xfrm>
        <a:graphic>
          <a:graphicData uri="http://schemas.openxmlformats.org/drawingml/2006/table">
            <a:tbl>
              <a:tblPr firstRow="1" bandRow="1">
                <a:tableStyleId>{5940675A-B579-460E-94D1-54222C63F5DA}</a:tableStyleId>
              </a:tblPr>
              <a:tblGrid>
                <a:gridCol w="950815">
                  <a:extLst>
                    <a:ext uri="{9D8B030D-6E8A-4147-A177-3AD203B41FA5}">
                      <a16:colId xmlns:a16="http://schemas.microsoft.com/office/drawing/2014/main" val="2867805166"/>
                    </a:ext>
                  </a:extLst>
                </a:gridCol>
                <a:gridCol w="950815">
                  <a:extLst>
                    <a:ext uri="{9D8B030D-6E8A-4147-A177-3AD203B41FA5}">
                      <a16:colId xmlns:a16="http://schemas.microsoft.com/office/drawing/2014/main" val="3118259853"/>
                    </a:ext>
                  </a:extLst>
                </a:gridCol>
              </a:tblGrid>
              <a:tr h="741630">
                <a:tc>
                  <a:txBody>
                    <a:bodyPr/>
                    <a:lstStyle/>
                    <a:p>
                      <a:pPr lvl="0" algn="ctr"/>
                      <a:endParaRPr lang="en-US" dirty="0"/>
                    </a:p>
                  </a:txBody>
                  <a:tcPr anchor="ctr"/>
                </a:tc>
                <a:tc>
                  <a:txBody>
                    <a:bodyPr/>
                    <a:lstStyle/>
                    <a:p>
                      <a:endParaRPr lang="en-US" dirty="0"/>
                    </a:p>
                  </a:txBody>
                  <a:tcPr/>
                </a:tc>
                <a:extLst>
                  <a:ext uri="{0D108BD9-81ED-4DB2-BD59-A6C34878D82A}">
                    <a16:rowId xmlns:a16="http://schemas.microsoft.com/office/drawing/2014/main" val="2465380068"/>
                  </a:ext>
                </a:extLst>
              </a:tr>
              <a:tr h="741630">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934244337"/>
                  </a:ext>
                </a:extLst>
              </a:tr>
            </a:tbl>
          </a:graphicData>
        </a:graphic>
      </p:graphicFrame>
      <p:sp>
        <p:nvSpPr>
          <p:cNvPr id="4" name="TextBox 3">
            <a:extLst>
              <a:ext uri="{FF2B5EF4-FFF2-40B4-BE49-F238E27FC236}">
                <a16:creationId xmlns:a16="http://schemas.microsoft.com/office/drawing/2014/main" id="{94F93651-864A-E64A-9DDC-CBBAD2BB67C9}"/>
              </a:ext>
            </a:extLst>
          </p:cNvPr>
          <p:cNvSpPr txBox="1"/>
          <p:nvPr/>
        </p:nvSpPr>
        <p:spPr>
          <a:xfrm>
            <a:off x="3812687" y="1133475"/>
            <a:ext cx="1154483" cy="369332"/>
          </a:xfrm>
          <a:prstGeom prst="rect">
            <a:avLst/>
          </a:prstGeom>
          <a:noFill/>
        </p:spPr>
        <p:txBody>
          <a:bodyPr wrap="none" rtlCol="0">
            <a:spAutoFit/>
          </a:bodyPr>
          <a:lstStyle/>
          <a:p>
            <a:r>
              <a:rPr lang="en-US" dirty="0"/>
              <a:t>Decision</a:t>
            </a:r>
          </a:p>
        </p:txBody>
      </p:sp>
      <p:sp>
        <p:nvSpPr>
          <p:cNvPr id="5" name="TextBox 4">
            <a:extLst>
              <a:ext uri="{FF2B5EF4-FFF2-40B4-BE49-F238E27FC236}">
                <a16:creationId xmlns:a16="http://schemas.microsoft.com/office/drawing/2014/main" id="{E1837D10-8289-3844-A408-F90F295CA70D}"/>
              </a:ext>
            </a:extLst>
          </p:cNvPr>
          <p:cNvSpPr txBox="1"/>
          <p:nvPr/>
        </p:nvSpPr>
        <p:spPr>
          <a:xfrm rot="16200000">
            <a:off x="2354776" y="2381198"/>
            <a:ext cx="969753" cy="369332"/>
          </a:xfrm>
          <a:prstGeom prst="rect">
            <a:avLst/>
          </a:prstGeom>
          <a:noFill/>
        </p:spPr>
        <p:txBody>
          <a:bodyPr wrap="none" rtlCol="0">
            <a:spAutoFit/>
          </a:bodyPr>
          <a:lstStyle/>
          <a:p>
            <a:r>
              <a:rPr lang="en-US" dirty="0"/>
              <a:t>Reality</a:t>
            </a:r>
          </a:p>
        </p:txBody>
      </p:sp>
      <p:sp>
        <p:nvSpPr>
          <p:cNvPr id="6" name="TextBox 5">
            <a:extLst>
              <a:ext uri="{FF2B5EF4-FFF2-40B4-BE49-F238E27FC236}">
                <a16:creationId xmlns:a16="http://schemas.microsoft.com/office/drawing/2014/main" id="{545695AA-7E85-FE43-9EDE-EAC6D5D7A085}"/>
              </a:ext>
            </a:extLst>
          </p:cNvPr>
          <p:cNvSpPr txBox="1"/>
          <p:nvPr/>
        </p:nvSpPr>
        <p:spPr>
          <a:xfrm>
            <a:off x="3752536" y="1477589"/>
            <a:ext cx="314510" cy="338554"/>
          </a:xfrm>
          <a:prstGeom prst="rect">
            <a:avLst/>
          </a:prstGeom>
          <a:noFill/>
        </p:spPr>
        <p:txBody>
          <a:bodyPr wrap="none" rtlCol="0">
            <a:spAutoFit/>
          </a:bodyPr>
          <a:lstStyle/>
          <a:p>
            <a:r>
              <a:rPr lang="en-US" sz="1600" dirty="0"/>
              <a:t>0</a:t>
            </a:r>
          </a:p>
        </p:txBody>
      </p:sp>
      <p:sp>
        <p:nvSpPr>
          <p:cNvPr id="8" name="TextBox 7">
            <a:extLst>
              <a:ext uri="{FF2B5EF4-FFF2-40B4-BE49-F238E27FC236}">
                <a16:creationId xmlns:a16="http://schemas.microsoft.com/office/drawing/2014/main" id="{83077F31-4469-2A4B-B6A4-EE2A5C766DDB}"/>
              </a:ext>
            </a:extLst>
          </p:cNvPr>
          <p:cNvSpPr txBox="1"/>
          <p:nvPr/>
        </p:nvSpPr>
        <p:spPr>
          <a:xfrm rot="16200000">
            <a:off x="3069607" y="2001324"/>
            <a:ext cx="314510" cy="338554"/>
          </a:xfrm>
          <a:prstGeom prst="rect">
            <a:avLst/>
          </a:prstGeom>
          <a:noFill/>
        </p:spPr>
        <p:txBody>
          <a:bodyPr wrap="none" rtlCol="0">
            <a:spAutoFit/>
          </a:bodyPr>
          <a:lstStyle/>
          <a:p>
            <a:r>
              <a:rPr lang="en-US" sz="1600" dirty="0"/>
              <a:t>0</a:t>
            </a:r>
          </a:p>
        </p:txBody>
      </p:sp>
      <p:sp>
        <p:nvSpPr>
          <p:cNvPr id="9" name="TextBox 8">
            <a:extLst>
              <a:ext uri="{FF2B5EF4-FFF2-40B4-BE49-F238E27FC236}">
                <a16:creationId xmlns:a16="http://schemas.microsoft.com/office/drawing/2014/main" id="{90D952DE-337D-C44F-9264-C4C9DA288CDB}"/>
              </a:ext>
            </a:extLst>
          </p:cNvPr>
          <p:cNvSpPr txBox="1"/>
          <p:nvPr/>
        </p:nvSpPr>
        <p:spPr>
          <a:xfrm rot="16200000">
            <a:off x="3064899" y="2755670"/>
            <a:ext cx="314510" cy="338554"/>
          </a:xfrm>
          <a:prstGeom prst="rect">
            <a:avLst/>
          </a:prstGeom>
          <a:noFill/>
        </p:spPr>
        <p:txBody>
          <a:bodyPr wrap="none" rtlCol="0">
            <a:spAutoFit/>
          </a:bodyPr>
          <a:lstStyle/>
          <a:p>
            <a:r>
              <a:rPr lang="en-US" sz="1600" dirty="0"/>
              <a:t>1</a:t>
            </a:r>
          </a:p>
        </p:txBody>
      </p:sp>
      <p:sp>
        <p:nvSpPr>
          <p:cNvPr id="10" name="TextBox 9">
            <a:extLst>
              <a:ext uri="{FF2B5EF4-FFF2-40B4-BE49-F238E27FC236}">
                <a16:creationId xmlns:a16="http://schemas.microsoft.com/office/drawing/2014/main" id="{9D2FF5FF-2206-4444-99F9-B97F1BFC24FD}"/>
              </a:ext>
            </a:extLst>
          </p:cNvPr>
          <p:cNvSpPr txBox="1"/>
          <p:nvPr/>
        </p:nvSpPr>
        <p:spPr>
          <a:xfrm>
            <a:off x="4677203" y="1481915"/>
            <a:ext cx="314510" cy="338554"/>
          </a:xfrm>
          <a:prstGeom prst="rect">
            <a:avLst/>
          </a:prstGeom>
          <a:noFill/>
        </p:spPr>
        <p:txBody>
          <a:bodyPr wrap="none" rtlCol="0">
            <a:spAutoFit/>
          </a:bodyPr>
          <a:lstStyle/>
          <a:p>
            <a:r>
              <a:rPr lang="en-US" sz="1600" dirty="0"/>
              <a:t>1</a:t>
            </a:r>
          </a:p>
        </p:txBody>
      </p:sp>
      <p:pic>
        <p:nvPicPr>
          <p:cNvPr id="11" name="Picture 10">
            <a:extLst>
              <a:ext uri="{FF2B5EF4-FFF2-40B4-BE49-F238E27FC236}">
                <a16:creationId xmlns:a16="http://schemas.microsoft.com/office/drawing/2014/main" id="{7FAAA0B7-2273-904C-8AC1-E428628B2806}"/>
              </a:ext>
            </a:extLst>
          </p:cNvPr>
          <p:cNvPicPr>
            <a:picLocks noChangeAspect="1"/>
          </p:cNvPicPr>
          <p:nvPr/>
        </p:nvPicPr>
        <p:blipFill>
          <a:blip r:embed="rId2"/>
          <a:stretch>
            <a:fillRect/>
          </a:stretch>
        </p:blipFill>
        <p:spPr>
          <a:xfrm>
            <a:off x="3752536" y="2117277"/>
            <a:ext cx="428496" cy="201131"/>
          </a:xfrm>
          <a:prstGeom prst="rect">
            <a:avLst/>
          </a:prstGeom>
        </p:spPr>
      </p:pic>
      <p:pic>
        <p:nvPicPr>
          <p:cNvPr id="12" name="Picture 11">
            <a:extLst>
              <a:ext uri="{FF2B5EF4-FFF2-40B4-BE49-F238E27FC236}">
                <a16:creationId xmlns:a16="http://schemas.microsoft.com/office/drawing/2014/main" id="{1139840E-9811-A144-89AC-18E68BD9A4A6}"/>
              </a:ext>
            </a:extLst>
          </p:cNvPr>
          <p:cNvPicPr>
            <a:picLocks noChangeAspect="1"/>
          </p:cNvPicPr>
          <p:nvPr/>
        </p:nvPicPr>
        <p:blipFill>
          <a:blip r:embed="rId3"/>
          <a:stretch>
            <a:fillRect/>
          </a:stretch>
        </p:blipFill>
        <p:spPr>
          <a:xfrm>
            <a:off x="4677203" y="2131347"/>
            <a:ext cx="398915" cy="191147"/>
          </a:xfrm>
          <a:prstGeom prst="rect">
            <a:avLst/>
          </a:prstGeom>
        </p:spPr>
      </p:pic>
      <p:pic>
        <p:nvPicPr>
          <p:cNvPr id="13" name="Picture 12">
            <a:extLst>
              <a:ext uri="{FF2B5EF4-FFF2-40B4-BE49-F238E27FC236}">
                <a16:creationId xmlns:a16="http://schemas.microsoft.com/office/drawing/2014/main" id="{3ACD3518-5742-9A4E-B588-3E8C3952FA63}"/>
              </a:ext>
            </a:extLst>
          </p:cNvPr>
          <p:cNvPicPr>
            <a:picLocks noChangeAspect="1"/>
          </p:cNvPicPr>
          <p:nvPr/>
        </p:nvPicPr>
        <p:blipFill>
          <a:blip r:embed="rId4"/>
          <a:stretch>
            <a:fillRect/>
          </a:stretch>
        </p:blipFill>
        <p:spPr>
          <a:xfrm>
            <a:off x="4700440" y="2857252"/>
            <a:ext cx="375678" cy="172186"/>
          </a:xfrm>
          <a:prstGeom prst="rect">
            <a:avLst/>
          </a:prstGeom>
        </p:spPr>
      </p:pic>
      <p:pic>
        <p:nvPicPr>
          <p:cNvPr id="14" name="Picture 13">
            <a:extLst>
              <a:ext uri="{FF2B5EF4-FFF2-40B4-BE49-F238E27FC236}">
                <a16:creationId xmlns:a16="http://schemas.microsoft.com/office/drawing/2014/main" id="{2530D30D-652D-4C4D-8857-875AC9699247}"/>
              </a:ext>
            </a:extLst>
          </p:cNvPr>
          <p:cNvPicPr>
            <a:picLocks noChangeAspect="1"/>
          </p:cNvPicPr>
          <p:nvPr/>
        </p:nvPicPr>
        <p:blipFill>
          <a:blip r:embed="rId5"/>
          <a:stretch>
            <a:fillRect/>
          </a:stretch>
        </p:blipFill>
        <p:spPr>
          <a:xfrm>
            <a:off x="3752536" y="2837966"/>
            <a:ext cx="416353" cy="195431"/>
          </a:xfrm>
          <a:prstGeom prst="rect">
            <a:avLst/>
          </a:prstGeom>
        </p:spPr>
      </p:pic>
      <p:sp>
        <p:nvSpPr>
          <p:cNvPr id="17" name="TextBox 16">
            <a:extLst>
              <a:ext uri="{FF2B5EF4-FFF2-40B4-BE49-F238E27FC236}">
                <a16:creationId xmlns:a16="http://schemas.microsoft.com/office/drawing/2014/main" id="{9AB3FB72-0C64-D544-B3D4-42DEF004976A}"/>
              </a:ext>
            </a:extLst>
          </p:cNvPr>
          <p:cNvSpPr txBox="1"/>
          <p:nvPr/>
        </p:nvSpPr>
        <p:spPr>
          <a:xfrm>
            <a:off x="2523652" y="3789444"/>
            <a:ext cx="1437060" cy="369332"/>
          </a:xfrm>
          <a:prstGeom prst="rect">
            <a:avLst/>
          </a:prstGeom>
          <a:noFill/>
        </p:spPr>
        <p:txBody>
          <a:bodyPr wrap="none" rtlCol="0">
            <a:spAutoFit/>
          </a:bodyPr>
          <a:lstStyle/>
          <a:p>
            <a:r>
              <a:rPr lang="en-US" dirty="0">
                <a:solidFill>
                  <a:schemeClr val="accent3"/>
                </a:solidFill>
              </a:rPr>
              <a:t>sensitivity</a:t>
            </a:r>
            <a:r>
              <a:rPr lang="en-US" dirty="0"/>
              <a:t> </a:t>
            </a:r>
          </a:p>
        </p:txBody>
      </p:sp>
      <p:pic>
        <p:nvPicPr>
          <p:cNvPr id="18" name="Picture 17">
            <a:extLst>
              <a:ext uri="{FF2B5EF4-FFF2-40B4-BE49-F238E27FC236}">
                <a16:creationId xmlns:a16="http://schemas.microsoft.com/office/drawing/2014/main" id="{A3031326-DE44-4440-AA87-820CF3F7E97D}"/>
              </a:ext>
            </a:extLst>
          </p:cNvPr>
          <p:cNvPicPr>
            <a:picLocks noChangeAspect="1"/>
          </p:cNvPicPr>
          <p:nvPr/>
        </p:nvPicPr>
        <p:blipFill>
          <a:blip r:embed="rId6"/>
          <a:stretch>
            <a:fillRect/>
          </a:stretch>
        </p:blipFill>
        <p:spPr>
          <a:xfrm>
            <a:off x="3916656" y="3793158"/>
            <a:ext cx="1772043" cy="504622"/>
          </a:xfrm>
          <a:prstGeom prst="rect">
            <a:avLst/>
          </a:prstGeom>
        </p:spPr>
      </p:pic>
      <p:sp>
        <p:nvSpPr>
          <p:cNvPr id="19" name="TextBox 18">
            <a:extLst>
              <a:ext uri="{FF2B5EF4-FFF2-40B4-BE49-F238E27FC236}">
                <a16:creationId xmlns:a16="http://schemas.microsoft.com/office/drawing/2014/main" id="{737EFB16-D2A3-5140-A85A-64870D37A3C5}"/>
              </a:ext>
            </a:extLst>
          </p:cNvPr>
          <p:cNvSpPr txBox="1"/>
          <p:nvPr/>
        </p:nvSpPr>
        <p:spPr>
          <a:xfrm>
            <a:off x="6338658" y="4028951"/>
            <a:ext cx="2658100" cy="369332"/>
          </a:xfrm>
          <a:prstGeom prst="rect">
            <a:avLst/>
          </a:prstGeom>
          <a:noFill/>
        </p:spPr>
        <p:txBody>
          <a:bodyPr wrap="none" rtlCol="0">
            <a:spAutoFit/>
          </a:bodyPr>
          <a:lstStyle/>
          <a:p>
            <a:r>
              <a:rPr lang="en-US" dirty="0"/>
              <a:t>or “</a:t>
            </a:r>
            <a:r>
              <a:rPr lang="en-US" dirty="0">
                <a:solidFill>
                  <a:schemeClr val="accent3"/>
                </a:solidFill>
              </a:rPr>
              <a:t>recall</a:t>
            </a:r>
            <a:r>
              <a:rPr lang="en-US" dirty="0"/>
              <a:t>” or “</a:t>
            </a:r>
            <a:r>
              <a:rPr lang="en-US" dirty="0">
                <a:solidFill>
                  <a:schemeClr val="accent3"/>
                </a:solidFill>
              </a:rPr>
              <a:t>power</a:t>
            </a:r>
            <a:r>
              <a:rPr lang="en-US" dirty="0"/>
              <a:t>”</a:t>
            </a:r>
          </a:p>
        </p:txBody>
      </p:sp>
      <p:sp>
        <p:nvSpPr>
          <p:cNvPr id="21" name="TextBox 20">
            <a:extLst>
              <a:ext uri="{FF2B5EF4-FFF2-40B4-BE49-F238E27FC236}">
                <a16:creationId xmlns:a16="http://schemas.microsoft.com/office/drawing/2014/main" id="{B2541490-7659-A54F-941F-8432D8301A5E}"/>
              </a:ext>
            </a:extLst>
          </p:cNvPr>
          <p:cNvSpPr txBox="1"/>
          <p:nvPr/>
        </p:nvSpPr>
        <p:spPr>
          <a:xfrm>
            <a:off x="6192786" y="3674882"/>
            <a:ext cx="2966197" cy="369332"/>
          </a:xfrm>
          <a:prstGeom prst="rect">
            <a:avLst/>
          </a:prstGeom>
          <a:noFill/>
        </p:spPr>
        <p:txBody>
          <a:bodyPr wrap="none" rtlCol="0">
            <a:spAutoFit/>
          </a:bodyPr>
          <a:lstStyle/>
          <a:p>
            <a:r>
              <a:rPr lang="en-US" dirty="0"/>
              <a:t>aka, “</a:t>
            </a:r>
            <a:r>
              <a:rPr lang="en-US" dirty="0">
                <a:solidFill>
                  <a:schemeClr val="accent3"/>
                </a:solidFill>
              </a:rPr>
              <a:t>true positive rate</a:t>
            </a:r>
            <a:r>
              <a:rPr lang="en-US" dirty="0"/>
              <a:t>”</a:t>
            </a:r>
          </a:p>
        </p:txBody>
      </p:sp>
    </p:spTree>
    <p:extLst>
      <p:ext uri="{BB962C8B-B14F-4D97-AF65-F5344CB8AC3E}">
        <p14:creationId xmlns:p14="http://schemas.microsoft.com/office/powerpoint/2010/main" val="214668712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val 6">
            <a:extLst>
              <a:ext uri="{FF2B5EF4-FFF2-40B4-BE49-F238E27FC236}">
                <a16:creationId xmlns:a16="http://schemas.microsoft.com/office/drawing/2014/main" id="{84265E11-BC0F-834E-B6F4-A000CA7EB813}"/>
              </a:ext>
            </a:extLst>
          </p:cNvPr>
          <p:cNvSpPr/>
          <p:nvPr/>
        </p:nvSpPr>
        <p:spPr>
          <a:xfrm>
            <a:off x="3449973" y="1898738"/>
            <a:ext cx="1879909" cy="638208"/>
          </a:xfrm>
          <a:prstGeom prst="ellips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2"/>
              </a:solidFill>
            </a:endParaRPr>
          </a:p>
        </p:txBody>
      </p:sp>
      <p:graphicFrame>
        <p:nvGraphicFramePr>
          <p:cNvPr id="3" name="Table 2">
            <a:extLst>
              <a:ext uri="{FF2B5EF4-FFF2-40B4-BE49-F238E27FC236}">
                <a16:creationId xmlns:a16="http://schemas.microsoft.com/office/drawing/2014/main" id="{BA8124FA-19E4-9546-9C40-3DE00D3C0C08}"/>
              </a:ext>
            </a:extLst>
          </p:cNvPr>
          <p:cNvGraphicFramePr>
            <a:graphicFrameLocks noGrp="1"/>
          </p:cNvGraphicFramePr>
          <p:nvPr>
            <p:extLst>
              <p:ext uri="{D42A27DB-BD31-4B8C-83A1-F6EECF244321}">
                <p14:modId xmlns:p14="http://schemas.microsoft.com/office/powerpoint/2010/main" val="963447911"/>
              </p:ext>
            </p:extLst>
          </p:nvPr>
        </p:nvGraphicFramePr>
        <p:xfrm>
          <a:off x="3439114" y="1824235"/>
          <a:ext cx="1901630" cy="1483260"/>
        </p:xfrm>
        <a:graphic>
          <a:graphicData uri="http://schemas.openxmlformats.org/drawingml/2006/table">
            <a:tbl>
              <a:tblPr firstRow="1" bandRow="1">
                <a:tableStyleId>{5940675A-B579-460E-94D1-54222C63F5DA}</a:tableStyleId>
              </a:tblPr>
              <a:tblGrid>
                <a:gridCol w="950815">
                  <a:extLst>
                    <a:ext uri="{9D8B030D-6E8A-4147-A177-3AD203B41FA5}">
                      <a16:colId xmlns:a16="http://schemas.microsoft.com/office/drawing/2014/main" val="2867805166"/>
                    </a:ext>
                  </a:extLst>
                </a:gridCol>
                <a:gridCol w="950815">
                  <a:extLst>
                    <a:ext uri="{9D8B030D-6E8A-4147-A177-3AD203B41FA5}">
                      <a16:colId xmlns:a16="http://schemas.microsoft.com/office/drawing/2014/main" val="3118259853"/>
                    </a:ext>
                  </a:extLst>
                </a:gridCol>
              </a:tblGrid>
              <a:tr h="741630">
                <a:tc>
                  <a:txBody>
                    <a:bodyPr/>
                    <a:lstStyle/>
                    <a:p>
                      <a:pPr lvl="0" algn="ctr"/>
                      <a:endParaRPr lang="en-US" dirty="0"/>
                    </a:p>
                  </a:txBody>
                  <a:tcPr anchor="ctr"/>
                </a:tc>
                <a:tc>
                  <a:txBody>
                    <a:bodyPr/>
                    <a:lstStyle/>
                    <a:p>
                      <a:endParaRPr lang="en-US" dirty="0"/>
                    </a:p>
                  </a:txBody>
                  <a:tcPr/>
                </a:tc>
                <a:extLst>
                  <a:ext uri="{0D108BD9-81ED-4DB2-BD59-A6C34878D82A}">
                    <a16:rowId xmlns:a16="http://schemas.microsoft.com/office/drawing/2014/main" val="2465380068"/>
                  </a:ext>
                </a:extLst>
              </a:tr>
              <a:tr h="741630">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934244337"/>
                  </a:ext>
                </a:extLst>
              </a:tr>
            </a:tbl>
          </a:graphicData>
        </a:graphic>
      </p:graphicFrame>
      <p:sp>
        <p:nvSpPr>
          <p:cNvPr id="7169" name="Title 1">
            <a:extLst>
              <a:ext uri="{FF2B5EF4-FFF2-40B4-BE49-F238E27FC236}">
                <a16:creationId xmlns:a16="http://schemas.microsoft.com/office/drawing/2014/main" id="{E5374A19-D6EA-BB4F-AD84-5AFE19F4EB9F}"/>
              </a:ext>
            </a:extLst>
          </p:cNvPr>
          <p:cNvSpPr>
            <a:spLocks noGrp="1" noChangeArrowheads="1"/>
          </p:cNvSpPr>
          <p:nvPr>
            <p:ph type="title"/>
          </p:nvPr>
        </p:nvSpPr>
        <p:spPr>
          <a:xfrm>
            <a:off x="1255854" y="276225"/>
            <a:ext cx="6571526" cy="857250"/>
          </a:xfrm>
        </p:spPr>
        <p:txBody>
          <a:bodyPr>
            <a:normAutofit/>
          </a:bodyPr>
          <a:lstStyle/>
          <a:p>
            <a:r>
              <a:rPr lang="en-US" altLang="en-US" sz="2700" dirty="0">
                <a:ea typeface="ＭＳ Ｐゴシック" panose="020B0600070205080204" pitchFamily="34" charset="-128"/>
              </a:rPr>
              <a:t>Some Row-Wise Rates</a:t>
            </a:r>
          </a:p>
        </p:txBody>
      </p:sp>
      <p:sp>
        <p:nvSpPr>
          <p:cNvPr id="2" name="Footer Placeholder 1">
            <a:extLst>
              <a:ext uri="{FF2B5EF4-FFF2-40B4-BE49-F238E27FC236}">
                <a16:creationId xmlns:a16="http://schemas.microsoft.com/office/drawing/2014/main" id="{92F13761-BD1A-C04D-A290-0FF419551A4F}"/>
              </a:ext>
            </a:extLst>
          </p:cNvPr>
          <p:cNvSpPr>
            <a:spLocks noGrp="1"/>
          </p:cNvSpPr>
          <p:nvPr>
            <p:ph type="ftr" sz="quarter" idx="3"/>
          </p:nvPr>
        </p:nvSpPr>
        <p:spPr/>
        <p:txBody>
          <a:bodyPr/>
          <a:lstStyle/>
          <a:p>
            <a:r>
              <a:rPr lang="en-US"/>
              <a:t>University of California, Berkeley</a:t>
            </a:r>
            <a:endParaRPr lang="en-US" dirty="0"/>
          </a:p>
        </p:txBody>
      </p:sp>
      <p:sp>
        <p:nvSpPr>
          <p:cNvPr id="4" name="TextBox 3">
            <a:extLst>
              <a:ext uri="{FF2B5EF4-FFF2-40B4-BE49-F238E27FC236}">
                <a16:creationId xmlns:a16="http://schemas.microsoft.com/office/drawing/2014/main" id="{94F93651-864A-E64A-9DDC-CBBAD2BB67C9}"/>
              </a:ext>
            </a:extLst>
          </p:cNvPr>
          <p:cNvSpPr txBox="1"/>
          <p:nvPr/>
        </p:nvSpPr>
        <p:spPr>
          <a:xfrm>
            <a:off x="3812687" y="1133475"/>
            <a:ext cx="1154483" cy="369332"/>
          </a:xfrm>
          <a:prstGeom prst="rect">
            <a:avLst/>
          </a:prstGeom>
          <a:noFill/>
        </p:spPr>
        <p:txBody>
          <a:bodyPr wrap="none" rtlCol="0">
            <a:spAutoFit/>
          </a:bodyPr>
          <a:lstStyle/>
          <a:p>
            <a:r>
              <a:rPr lang="en-US" dirty="0"/>
              <a:t>Decision</a:t>
            </a:r>
          </a:p>
        </p:txBody>
      </p:sp>
      <p:sp>
        <p:nvSpPr>
          <p:cNvPr id="5" name="TextBox 4">
            <a:extLst>
              <a:ext uri="{FF2B5EF4-FFF2-40B4-BE49-F238E27FC236}">
                <a16:creationId xmlns:a16="http://schemas.microsoft.com/office/drawing/2014/main" id="{E1837D10-8289-3844-A408-F90F295CA70D}"/>
              </a:ext>
            </a:extLst>
          </p:cNvPr>
          <p:cNvSpPr txBox="1"/>
          <p:nvPr/>
        </p:nvSpPr>
        <p:spPr>
          <a:xfrm rot="16200000">
            <a:off x="2354776" y="2381198"/>
            <a:ext cx="969753" cy="369332"/>
          </a:xfrm>
          <a:prstGeom prst="rect">
            <a:avLst/>
          </a:prstGeom>
          <a:noFill/>
        </p:spPr>
        <p:txBody>
          <a:bodyPr wrap="none" rtlCol="0">
            <a:spAutoFit/>
          </a:bodyPr>
          <a:lstStyle/>
          <a:p>
            <a:r>
              <a:rPr lang="en-US" dirty="0"/>
              <a:t>Reality</a:t>
            </a:r>
          </a:p>
        </p:txBody>
      </p:sp>
      <p:sp>
        <p:nvSpPr>
          <p:cNvPr id="6" name="TextBox 5">
            <a:extLst>
              <a:ext uri="{FF2B5EF4-FFF2-40B4-BE49-F238E27FC236}">
                <a16:creationId xmlns:a16="http://schemas.microsoft.com/office/drawing/2014/main" id="{545695AA-7E85-FE43-9EDE-EAC6D5D7A085}"/>
              </a:ext>
            </a:extLst>
          </p:cNvPr>
          <p:cNvSpPr txBox="1"/>
          <p:nvPr/>
        </p:nvSpPr>
        <p:spPr>
          <a:xfrm>
            <a:off x="3752536" y="1477589"/>
            <a:ext cx="314510" cy="338554"/>
          </a:xfrm>
          <a:prstGeom prst="rect">
            <a:avLst/>
          </a:prstGeom>
          <a:noFill/>
        </p:spPr>
        <p:txBody>
          <a:bodyPr wrap="none" rtlCol="0">
            <a:spAutoFit/>
          </a:bodyPr>
          <a:lstStyle/>
          <a:p>
            <a:r>
              <a:rPr lang="en-US" sz="1600" dirty="0"/>
              <a:t>0</a:t>
            </a:r>
          </a:p>
        </p:txBody>
      </p:sp>
      <p:sp>
        <p:nvSpPr>
          <p:cNvPr id="8" name="TextBox 7">
            <a:extLst>
              <a:ext uri="{FF2B5EF4-FFF2-40B4-BE49-F238E27FC236}">
                <a16:creationId xmlns:a16="http://schemas.microsoft.com/office/drawing/2014/main" id="{83077F31-4469-2A4B-B6A4-EE2A5C766DDB}"/>
              </a:ext>
            </a:extLst>
          </p:cNvPr>
          <p:cNvSpPr txBox="1"/>
          <p:nvPr/>
        </p:nvSpPr>
        <p:spPr>
          <a:xfrm rot="16200000">
            <a:off x="3069607" y="2001324"/>
            <a:ext cx="314510" cy="338554"/>
          </a:xfrm>
          <a:prstGeom prst="rect">
            <a:avLst/>
          </a:prstGeom>
          <a:noFill/>
        </p:spPr>
        <p:txBody>
          <a:bodyPr wrap="none" rtlCol="0">
            <a:spAutoFit/>
          </a:bodyPr>
          <a:lstStyle/>
          <a:p>
            <a:r>
              <a:rPr lang="en-US" sz="1600" dirty="0"/>
              <a:t>0</a:t>
            </a:r>
          </a:p>
        </p:txBody>
      </p:sp>
      <p:sp>
        <p:nvSpPr>
          <p:cNvPr id="9" name="TextBox 8">
            <a:extLst>
              <a:ext uri="{FF2B5EF4-FFF2-40B4-BE49-F238E27FC236}">
                <a16:creationId xmlns:a16="http://schemas.microsoft.com/office/drawing/2014/main" id="{90D952DE-337D-C44F-9264-C4C9DA288CDB}"/>
              </a:ext>
            </a:extLst>
          </p:cNvPr>
          <p:cNvSpPr txBox="1"/>
          <p:nvPr/>
        </p:nvSpPr>
        <p:spPr>
          <a:xfrm rot="16200000">
            <a:off x="3064899" y="2755670"/>
            <a:ext cx="314510" cy="338554"/>
          </a:xfrm>
          <a:prstGeom prst="rect">
            <a:avLst/>
          </a:prstGeom>
          <a:noFill/>
        </p:spPr>
        <p:txBody>
          <a:bodyPr wrap="none" rtlCol="0">
            <a:spAutoFit/>
          </a:bodyPr>
          <a:lstStyle/>
          <a:p>
            <a:r>
              <a:rPr lang="en-US" sz="1600" dirty="0"/>
              <a:t>1</a:t>
            </a:r>
          </a:p>
        </p:txBody>
      </p:sp>
      <p:sp>
        <p:nvSpPr>
          <p:cNvPr id="10" name="TextBox 9">
            <a:extLst>
              <a:ext uri="{FF2B5EF4-FFF2-40B4-BE49-F238E27FC236}">
                <a16:creationId xmlns:a16="http://schemas.microsoft.com/office/drawing/2014/main" id="{9D2FF5FF-2206-4444-99F9-B97F1BFC24FD}"/>
              </a:ext>
            </a:extLst>
          </p:cNvPr>
          <p:cNvSpPr txBox="1"/>
          <p:nvPr/>
        </p:nvSpPr>
        <p:spPr>
          <a:xfrm>
            <a:off x="4677203" y="1481915"/>
            <a:ext cx="314510" cy="338554"/>
          </a:xfrm>
          <a:prstGeom prst="rect">
            <a:avLst/>
          </a:prstGeom>
          <a:noFill/>
        </p:spPr>
        <p:txBody>
          <a:bodyPr wrap="none" rtlCol="0">
            <a:spAutoFit/>
          </a:bodyPr>
          <a:lstStyle/>
          <a:p>
            <a:r>
              <a:rPr lang="en-US" sz="1600" dirty="0"/>
              <a:t>1</a:t>
            </a:r>
          </a:p>
        </p:txBody>
      </p:sp>
      <p:pic>
        <p:nvPicPr>
          <p:cNvPr id="11" name="Picture 10">
            <a:extLst>
              <a:ext uri="{FF2B5EF4-FFF2-40B4-BE49-F238E27FC236}">
                <a16:creationId xmlns:a16="http://schemas.microsoft.com/office/drawing/2014/main" id="{7FAAA0B7-2273-904C-8AC1-E428628B2806}"/>
              </a:ext>
            </a:extLst>
          </p:cNvPr>
          <p:cNvPicPr>
            <a:picLocks noChangeAspect="1"/>
          </p:cNvPicPr>
          <p:nvPr/>
        </p:nvPicPr>
        <p:blipFill>
          <a:blip r:embed="rId2"/>
          <a:stretch>
            <a:fillRect/>
          </a:stretch>
        </p:blipFill>
        <p:spPr>
          <a:xfrm>
            <a:off x="3752536" y="2117277"/>
            <a:ext cx="428496" cy="201131"/>
          </a:xfrm>
          <a:prstGeom prst="rect">
            <a:avLst/>
          </a:prstGeom>
        </p:spPr>
      </p:pic>
      <p:pic>
        <p:nvPicPr>
          <p:cNvPr id="12" name="Picture 11">
            <a:extLst>
              <a:ext uri="{FF2B5EF4-FFF2-40B4-BE49-F238E27FC236}">
                <a16:creationId xmlns:a16="http://schemas.microsoft.com/office/drawing/2014/main" id="{1139840E-9811-A144-89AC-18E68BD9A4A6}"/>
              </a:ext>
            </a:extLst>
          </p:cNvPr>
          <p:cNvPicPr>
            <a:picLocks noChangeAspect="1"/>
          </p:cNvPicPr>
          <p:nvPr/>
        </p:nvPicPr>
        <p:blipFill>
          <a:blip r:embed="rId3"/>
          <a:stretch>
            <a:fillRect/>
          </a:stretch>
        </p:blipFill>
        <p:spPr>
          <a:xfrm>
            <a:off x="4677203" y="2131347"/>
            <a:ext cx="398915" cy="191147"/>
          </a:xfrm>
          <a:prstGeom prst="rect">
            <a:avLst/>
          </a:prstGeom>
        </p:spPr>
      </p:pic>
      <p:pic>
        <p:nvPicPr>
          <p:cNvPr id="13" name="Picture 12">
            <a:extLst>
              <a:ext uri="{FF2B5EF4-FFF2-40B4-BE49-F238E27FC236}">
                <a16:creationId xmlns:a16="http://schemas.microsoft.com/office/drawing/2014/main" id="{3ACD3518-5742-9A4E-B588-3E8C3952FA63}"/>
              </a:ext>
            </a:extLst>
          </p:cNvPr>
          <p:cNvPicPr>
            <a:picLocks noChangeAspect="1"/>
          </p:cNvPicPr>
          <p:nvPr/>
        </p:nvPicPr>
        <p:blipFill>
          <a:blip r:embed="rId4"/>
          <a:stretch>
            <a:fillRect/>
          </a:stretch>
        </p:blipFill>
        <p:spPr>
          <a:xfrm>
            <a:off x="4700440" y="2857252"/>
            <a:ext cx="375678" cy="172186"/>
          </a:xfrm>
          <a:prstGeom prst="rect">
            <a:avLst/>
          </a:prstGeom>
        </p:spPr>
      </p:pic>
      <p:pic>
        <p:nvPicPr>
          <p:cNvPr id="14" name="Picture 13">
            <a:extLst>
              <a:ext uri="{FF2B5EF4-FFF2-40B4-BE49-F238E27FC236}">
                <a16:creationId xmlns:a16="http://schemas.microsoft.com/office/drawing/2014/main" id="{2530D30D-652D-4C4D-8857-875AC9699247}"/>
              </a:ext>
            </a:extLst>
          </p:cNvPr>
          <p:cNvPicPr>
            <a:picLocks noChangeAspect="1"/>
          </p:cNvPicPr>
          <p:nvPr/>
        </p:nvPicPr>
        <p:blipFill>
          <a:blip r:embed="rId5"/>
          <a:stretch>
            <a:fillRect/>
          </a:stretch>
        </p:blipFill>
        <p:spPr>
          <a:xfrm>
            <a:off x="3752536" y="2837966"/>
            <a:ext cx="416353" cy="195431"/>
          </a:xfrm>
          <a:prstGeom prst="rect">
            <a:avLst/>
          </a:prstGeom>
        </p:spPr>
      </p:pic>
      <p:sp>
        <p:nvSpPr>
          <p:cNvPr id="17" name="TextBox 16">
            <a:extLst>
              <a:ext uri="{FF2B5EF4-FFF2-40B4-BE49-F238E27FC236}">
                <a16:creationId xmlns:a16="http://schemas.microsoft.com/office/drawing/2014/main" id="{9AB3FB72-0C64-D544-B3D4-42DEF004976A}"/>
              </a:ext>
            </a:extLst>
          </p:cNvPr>
          <p:cNvSpPr txBox="1"/>
          <p:nvPr/>
        </p:nvSpPr>
        <p:spPr>
          <a:xfrm>
            <a:off x="2523652" y="3789444"/>
            <a:ext cx="1409810" cy="369332"/>
          </a:xfrm>
          <a:prstGeom prst="rect">
            <a:avLst/>
          </a:prstGeom>
          <a:noFill/>
        </p:spPr>
        <p:txBody>
          <a:bodyPr wrap="none" rtlCol="0">
            <a:spAutoFit/>
          </a:bodyPr>
          <a:lstStyle/>
          <a:p>
            <a:r>
              <a:rPr lang="en-US" dirty="0">
                <a:solidFill>
                  <a:schemeClr val="accent3"/>
                </a:solidFill>
              </a:rPr>
              <a:t>specificity</a:t>
            </a:r>
            <a:r>
              <a:rPr lang="en-US" dirty="0"/>
              <a:t> </a:t>
            </a:r>
          </a:p>
        </p:txBody>
      </p:sp>
      <p:pic>
        <p:nvPicPr>
          <p:cNvPr id="15" name="Picture 14">
            <a:extLst>
              <a:ext uri="{FF2B5EF4-FFF2-40B4-BE49-F238E27FC236}">
                <a16:creationId xmlns:a16="http://schemas.microsoft.com/office/drawing/2014/main" id="{127866C3-10E1-3B4A-B80C-4E58A11BC8DA}"/>
              </a:ext>
            </a:extLst>
          </p:cNvPr>
          <p:cNvPicPr>
            <a:picLocks noChangeAspect="1"/>
          </p:cNvPicPr>
          <p:nvPr/>
        </p:nvPicPr>
        <p:blipFill>
          <a:blip r:embed="rId6"/>
          <a:stretch>
            <a:fillRect/>
          </a:stretch>
        </p:blipFill>
        <p:spPr>
          <a:xfrm>
            <a:off x="3926222" y="3801549"/>
            <a:ext cx="1770569" cy="504202"/>
          </a:xfrm>
          <a:prstGeom prst="rect">
            <a:avLst/>
          </a:prstGeom>
        </p:spPr>
      </p:pic>
    </p:spTree>
    <p:extLst>
      <p:ext uri="{BB962C8B-B14F-4D97-AF65-F5344CB8AC3E}">
        <p14:creationId xmlns:p14="http://schemas.microsoft.com/office/powerpoint/2010/main" val="242150834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val 6">
            <a:extLst>
              <a:ext uri="{FF2B5EF4-FFF2-40B4-BE49-F238E27FC236}">
                <a16:creationId xmlns:a16="http://schemas.microsoft.com/office/drawing/2014/main" id="{84265E11-BC0F-834E-B6F4-A000CA7EB813}"/>
              </a:ext>
            </a:extLst>
          </p:cNvPr>
          <p:cNvSpPr/>
          <p:nvPr/>
        </p:nvSpPr>
        <p:spPr>
          <a:xfrm>
            <a:off x="3449973" y="1898738"/>
            <a:ext cx="1879909" cy="638208"/>
          </a:xfrm>
          <a:prstGeom prst="ellips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2"/>
              </a:solidFill>
            </a:endParaRPr>
          </a:p>
        </p:txBody>
      </p:sp>
      <p:graphicFrame>
        <p:nvGraphicFramePr>
          <p:cNvPr id="3" name="Table 2">
            <a:extLst>
              <a:ext uri="{FF2B5EF4-FFF2-40B4-BE49-F238E27FC236}">
                <a16:creationId xmlns:a16="http://schemas.microsoft.com/office/drawing/2014/main" id="{BA8124FA-19E4-9546-9C40-3DE00D3C0C08}"/>
              </a:ext>
            </a:extLst>
          </p:cNvPr>
          <p:cNvGraphicFramePr>
            <a:graphicFrameLocks noGrp="1"/>
          </p:cNvGraphicFramePr>
          <p:nvPr/>
        </p:nvGraphicFramePr>
        <p:xfrm>
          <a:off x="3439114" y="1824235"/>
          <a:ext cx="1901630" cy="1483260"/>
        </p:xfrm>
        <a:graphic>
          <a:graphicData uri="http://schemas.openxmlformats.org/drawingml/2006/table">
            <a:tbl>
              <a:tblPr firstRow="1" bandRow="1">
                <a:tableStyleId>{5940675A-B579-460E-94D1-54222C63F5DA}</a:tableStyleId>
              </a:tblPr>
              <a:tblGrid>
                <a:gridCol w="950815">
                  <a:extLst>
                    <a:ext uri="{9D8B030D-6E8A-4147-A177-3AD203B41FA5}">
                      <a16:colId xmlns:a16="http://schemas.microsoft.com/office/drawing/2014/main" val="2867805166"/>
                    </a:ext>
                  </a:extLst>
                </a:gridCol>
                <a:gridCol w="950815">
                  <a:extLst>
                    <a:ext uri="{9D8B030D-6E8A-4147-A177-3AD203B41FA5}">
                      <a16:colId xmlns:a16="http://schemas.microsoft.com/office/drawing/2014/main" val="3118259853"/>
                    </a:ext>
                  </a:extLst>
                </a:gridCol>
              </a:tblGrid>
              <a:tr h="741630">
                <a:tc>
                  <a:txBody>
                    <a:bodyPr/>
                    <a:lstStyle/>
                    <a:p>
                      <a:pPr lvl="0" algn="ctr"/>
                      <a:endParaRPr lang="en-US" dirty="0"/>
                    </a:p>
                  </a:txBody>
                  <a:tcPr anchor="ctr"/>
                </a:tc>
                <a:tc>
                  <a:txBody>
                    <a:bodyPr/>
                    <a:lstStyle/>
                    <a:p>
                      <a:endParaRPr lang="en-US" dirty="0"/>
                    </a:p>
                  </a:txBody>
                  <a:tcPr/>
                </a:tc>
                <a:extLst>
                  <a:ext uri="{0D108BD9-81ED-4DB2-BD59-A6C34878D82A}">
                    <a16:rowId xmlns:a16="http://schemas.microsoft.com/office/drawing/2014/main" val="2465380068"/>
                  </a:ext>
                </a:extLst>
              </a:tr>
              <a:tr h="741630">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934244337"/>
                  </a:ext>
                </a:extLst>
              </a:tr>
            </a:tbl>
          </a:graphicData>
        </a:graphic>
      </p:graphicFrame>
      <p:sp>
        <p:nvSpPr>
          <p:cNvPr id="7169" name="Title 1">
            <a:extLst>
              <a:ext uri="{FF2B5EF4-FFF2-40B4-BE49-F238E27FC236}">
                <a16:creationId xmlns:a16="http://schemas.microsoft.com/office/drawing/2014/main" id="{E5374A19-D6EA-BB4F-AD84-5AFE19F4EB9F}"/>
              </a:ext>
            </a:extLst>
          </p:cNvPr>
          <p:cNvSpPr>
            <a:spLocks noGrp="1" noChangeArrowheads="1"/>
          </p:cNvSpPr>
          <p:nvPr>
            <p:ph type="title"/>
          </p:nvPr>
        </p:nvSpPr>
        <p:spPr>
          <a:xfrm>
            <a:off x="1255854" y="276225"/>
            <a:ext cx="6571526" cy="857250"/>
          </a:xfrm>
        </p:spPr>
        <p:txBody>
          <a:bodyPr>
            <a:normAutofit/>
          </a:bodyPr>
          <a:lstStyle/>
          <a:p>
            <a:r>
              <a:rPr lang="en-US" altLang="en-US" sz="2700" dirty="0">
                <a:ea typeface="ＭＳ Ｐゴシック" panose="020B0600070205080204" pitchFamily="34" charset="-128"/>
              </a:rPr>
              <a:t>Some Row-Wise Rates</a:t>
            </a:r>
          </a:p>
        </p:txBody>
      </p:sp>
      <p:sp>
        <p:nvSpPr>
          <p:cNvPr id="2" name="Footer Placeholder 1">
            <a:extLst>
              <a:ext uri="{FF2B5EF4-FFF2-40B4-BE49-F238E27FC236}">
                <a16:creationId xmlns:a16="http://schemas.microsoft.com/office/drawing/2014/main" id="{92F13761-BD1A-C04D-A290-0FF419551A4F}"/>
              </a:ext>
            </a:extLst>
          </p:cNvPr>
          <p:cNvSpPr>
            <a:spLocks noGrp="1"/>
          </p:cNvSpPr>
          <p:nvPr>
            <p:ph type="ftr" sz="quarter" idx="3"/>
          </p:nvPr>
        </p:nvSpPr>
        <p:spPr/>
        <p:txBody>
          <a:bodyPr/>
          <a:lstStyle/>
          <a:p>
            <a:r>
              <a:rPr lang="en-US"/>
              <a:t>University of California, Berkeley</a:t>
            </a:r>
            <a:endParaRPr lang="en-US" dirty="0"/>
          </a:p>
        </p:txBody>
      </p:sp>
      <p:sp>
        <p:nvSpPr>
          <p:cNvPr id="4" name="TextBox 3">
            <a:extLst>
              <a:ext uri="{FF2B5EF4-FFF2-40B4-BE49-F238E27FC236}">
                <a16:creationId xmlns:a16="http://schemas.microsoft.com/office/drawing/2014/main" id="{94F93651-864A-E64A-9DDC-CBBAD2BB67C9}"/>
              </a:ext>
            </a:extLst>
          </p:cNvPr>
          <p:cNvSpPr txBox="1"/>
          <p:nvPr/>
        </p:nvSpPr>
        <p:spPr>
          <a:xfrm>
            <a:off x="3812687" y="1133475"/>
            <a:ext cx="1154483" cy="369332"/>
          </a:xfrm>
          <a:prstGeom prst="rect">
            <a:avLst/>
          </a:prstGeom>
          <a:noFill/>
        </p:spPr>
        <p:txBody>
          <a:bodyPr wrap="none" rtlCol="0">
            <a:spAutoFit/>
          </a:bodyPr>
          <a:lstStyle/>
          <a:p>
            <a:r>
              <a:rPr lang="en-US" dirty="0"/>
              <a:t>Decision</a:t>
            </a:r>
          </a:p>
        </p:txBody>
      </p:sp>
      <p:sp>
        <p:nvSpPr>
          <p:cNvPr id="5" name="TextBox 4">
            <a:extLst>
              <a:ext uri="{FF2B5EF4-FFF2-40B4-BE49-F238E27FC236}">
                <a16:creationId xmlns:a16="http://schemas.microsoft.com/office/drawing/2014/main" id="{E1837D10-8289-3844-A408-F90F295CA70D}"/>
              </a:ext>
            </a:extLst>
          </p:cNvPr>
          <p:cNvSpPr txBox="1"/>
          <p:nvPr/>
        </p:nvSpPr>
        <p:spPr>
          <a:xfrm rot="16200000">
            <a:off x="2354776" y="2381198"/>
            <a:ext cx="969753" cy="369332"/>
          </a:xfrm>
          <a:prstGeom prst="rect">
            <a:avLst/>
          </a:prstGeom>
          <a:noFill/>
        </p:spPr>
        <p:txBody>
          <a:bodyPr wrap="none" rtlCol="0">
            <a:spAutoFit/>
          </a:bodyPr>
          <a:lstStyle/>
          <a:p>
            <a:r>
              <a:rPr lang="en-US" dirty="0"/>
              <a:t>Reality</a:t>
            </a:r>
          </a:p>
        </p:txBody>
      </p:sp>
      <p:sp>
        <p:nvSpPr>
          <p:cNvPr id="6" name="TextBox 5">
            <a:extLst>
              <a:ext uri="{FF2B5EF4-FFF2-40B4-BE49-F238E27FC236}">
                <a16:creationId xmlns:a16="http://schemas.microsoft.com/office/drawing/2014/main" id="{545695AA-7E85-FE43-9EDE-EAC6D5D7A085}"/>
              </a:ext>
            </a:extLst>
          </p:cNvPr>
          <p:cNvSpPr txBox="1"/>
          <p:nvPr/>
        </p:nvSpPr>
        <p:spPr>
          <a:xfrm>
            <a:off x="3752536" y="1477589"/>
            <a:ext cx="314510" cy="338554"/>
          </a:xfrm>
          <a:prstGeom prst="rect">
            <a:avLst/>
          </a:prstGeom>
          <a:noFill/>
        </p:spPr>
        <p:txBody>
          <a:bodyPr wrap="none" rtlCol="0">
            <a:spAutoFit/>
          </a:bodyPr>
          <a:lstStyle/>
          <a:p>
            <a:r>
              <a:rPr lang="en-US" sz="1600" dirty="0"/>
              <a:t>0</a:t>
            </a:r>
          </a:p>
        </p:txBody>
      </p:sp>
      <p:sp>
        <p:nvSpPr>
          <p:cNvPr id="8" name="TextBox 7">
            <a:extLst>
              <a:ext uri="{FF2B5EF4-FFF2-40B4-BE49-F238E27FC236}">
                <a16:creationId xmlns:a16="http://schemas.microsoft.com/office/drawing/2014/main" id="{83077F31-4469-2A4B-B6A4-EE2A5C766DDB}"/>
              </a:ext>
            </a:extLst>
          </p:cNvPr>
          <p:cNvSpPr txBox="1"/>
          <p:nvPr/>
        </p:nvSpPr>
        <p:spPr>
          <a:xfrm rot="16200000">
            <a:off x="3069607" y="2001324"/>
            <a:ext cx="314510" cy="338554"/>
          </a:xfrm>
          <a:prstGeom prst="rect">
            <a:avLst/>
          </a:prstGeom>
          <a:noFill/>
        </p:spPr>
        <p:txBody>
          <a:bodyPr wrap="none" rtlCol="0">
            <a:spAutoFit/>
          </a:bodyPr>
          <a:lstStyle/>
          <a:p>
            <a:r>
              <a:rPr lang="en-US" sz="1600" dirty="0"/>
              <a:t>0</a:t>
            </a:r>
          </a:p>
        </p:txBody>
      </p:sp>
      <p:sp>
        <p:nvSpPr>
          <p:cNvPr id="9" name="TextBox 8">
            <a:extLst>
              <a:ext uri="{FF2B5EF4-FFF2-40B4-BE49-F238E27FC236}">
                <a16:creationId xmlns:a16="http://schemas.microsoft.com/office/drawing/2014/main" id="{90D952DE-337D-C44F-9264-C4C9DA288CDB}"/>
              </a:ext>
            </a:extLst>
          </p:cNvPr>
          <p:cNvSpPr txBox="1"/>
          <p:nvPr/>
        </p:nvSpPr>
        <p:spPr>
          <a:xfrm rot="16200000">
            <a:off x="3064899" y="2755670"/>
            <a:ext cx="314510" cy="338554"/>
          </a:xfrm>
          <a:prstGeom prst="rect">
            <a:avLst/>
          </a:prstGeom>
          <a:noFill/>
        </p:spPr>
        <p:txBody>
          <a:bodyPr wrap="none" rtlCol="0">
            <a:spAutoFit/>
          </a:bodyPr>
          <a:lstStyle/>
          <a:p>
            <a:r>
              <a:rPr lang="en-US" sz="1600" dirty="0"/>
              <a:t>1</a:t>
            </a:r>
          </a:p>
        </p:txBody>
      </p:sp>
      <p:sp>
        <p:nvSpPr>
          <p:cNvPr id="10" name="TextBox 9">
            <a:extLst>
              <a:ext uri="{FF2B5EF4-FFF2-40B4-BE49-F238E27FC236}">
                <a16:creationId xmlns:a16="http://schemas.microsoft.com/office/drawing/2014/main" id="{9D2FF5FF-2206-4444-99F9-B97F1BFC24FD}"/>
              </a:ext>
            </a:extLst>
          </p:cNvPr>
          <p:cNvSpPr txBox="1"/>
          <p:nvPr/>
        </p:nvSpPr>
        <p:spPr>
          <a:xfrm>
            <a:off x="4677203" y="1481915"/>
            <a:ext cx="314510" cy="338554"/>
          </a:xfrm>
          <a:prstGeom prst="rect">
            <a:avLst/>
          </a:prstGeom>
          <a:noFill/>
        </p:spPr>
        <p:txBody>
          <a:bodyPr wrap="none" rtlCol="0">
            <a:spAutoFit/>
          </a:bodyPr>
          <a:lstStyle/>
          <a:p>
            <a:r>
              <a:rPr lang="en-US" sz="1600" dirty="0"/>
              <a:t>1</a:t>
            </a:r>
          </a:p>
        </p:txBody>
      </p:sp>
      <p:pic>
        <p:nvPicPr>
          <p:cNvPr id="11" name="Picture 10">
            <a:extLst>
              <a:ext uri="{FF2B5EF4-FFF2-40B4-BE49-F238E27FC236}">
                <a16:creationId xmlns:a16="http://schemas.microsoft.com/office/drawing/2014/main" id="{7FAAA0B7-2273-904C-8AC1-E428628B2806}"/>
              </a:ext>
            </a:extLst>
          </p:cNvPr>
          <p:cNvPicPr>
            <a:picLocks noChangeAspect="1"/>
          </p:cNvPicPr>
          <p:nvPr/>
        </p:nvPicPr>
        <p:blipFill>
          <a:blip r:embed="rId2"/>
          <a:stretch>
            <a:fillRect/>
          </a:stretch>
        </p:blipFill>
        <p:spPr>
          <a:xfrm>
            <a:off x="3752536" y="2117277"/>
            <a:ext cx="428496" cy="201131"/>
          </a:xfrm>
          <a:prstGeom prst="rect">
            <a:avLst/>
          </a:prstGeom>
        </p:spPr>
      </p:pic>
      <p:pic>
        <p:nvPicPr>
          <p:cNvPr id="12" name="Picture 11">
            <a:extLst>
              <a:ext uri="{FF2B5EF4-FFF2-40B4-BE49-F238E27FC236}">
                <a16:creationId xmlns:a16="http://schemas.microsoft.com/office/drawing/2014/main" id="{1139840E-9811-A144-89AC-18E68BD9A4A6}"/>
              </a:ext>
            </a:extLst>
          </p:cNvPr>
          <p:cNvPicPr>
            <a:picLocks noChangeAspect="1"/>
          </p:cNvPicPr>
          <p:nvPr/>
        </p:nvPicPr>
        <p:blipFill>
          <a:blip r:embed="rId3"/>
          <a:stretch>
            <a:fillRect/>
          </a:stretch>
        </p:blipFill>
        <p:spPr>
          <a:xfrm>
            <a:off x="4677203" y="2131347"/>
            <a:ext cx="398915" cy="191147"/>
          </a:xfrm>
          <a:prstGeom prst="rect">
            <a:avLst/>
          </a:prstGeom>
        </p:spPr>
      </p:pic>
      <p:pic>
        <p:nvPicPr>
          <p:cNvPr id="13" name="Picture 12">
            <a:extLst>
              <a:ext uri="{FF2B5EF4-FFF2-40B4-BE49-F238E27FC236}">
                <a16:creationId xmlns:a16="http://schemas.microsoft.com/office/drawing/2014/main" id="{3ACD3518-5742-9A4E-B588-3E8C3952FA63}"/>
              </a:ext>
            </a:extLst>
          </p:cNvPr>
          <p:cNvPicPr>
            <a:picLocks noChangeAspect="1"/>
          </p:cNvPicPr>
          <p:nvPr/>
        </p:nvPicPr>
        <p:blipFill>
          <a:blip r:embed="rId4"/>
          <a:stretch>
            <a:fillRect/>
          </a:stretch>
        </p:blipFill>
        <p:spPr>
          <a:xfrm>
            <a:off x="4700440" y="2857252"/>
            <a:ext cx="375678" cy="172186"/>
          </a:xfrm>
          <a:prstGeom prst="rect">
            <a:avLst/>
          </a:prstGeom>
        </p:spPr>
      </p:pic>
      <p:pic>
        <p:nvPicPr>
          <p:cNvPr id="14" name="Picture 13">
            <a:extLst>
              <a:ext uri="{FF2B5EF4-FFF2-40B4-BE49-F238E27FC236}">
                <a16:creationId xmlns:a16="http://schemas.microsoft.com/office/drawing/2014/main" id="{2530D30D-652D-4C4D-8857-875AC9699247}"/>
              </a:ext>
            </a:extLst>
          </p:cNvPr>
          <p:cNvPicPr>
            <a:picLocks noChangeAspect="1"/>
          </p:cNvPicPr>
          <p:nvPr/>
        </p:nvPicPr>
        <p:blipFill>
          <a:blip r:embed="rId5"/>
          <a:stretch>
            <a:fillRect/>
          </a:stretch>
        </p:blipFill>
        <p:spPr>
          <a:xfrm>
            <a:off x="3752536" y="2837966"/>
            <a:ext cx="416353" cy="195431"/>
          </a:xfrm>
          <a:prstGeom prst="rect">
            <a:avLst/>
          </a:prstGeom>
        </p:spPr>
      </p:pic>
      <p:sp>
        <p:nvSpPr>
          <p:cNvPr id="17" name="TextBox 16">
            <a:extLst>
              <a:ext uri="{FF2B5EF4-FFF2-40B4-BE49-F238E27FC236}">
                <a16:creationId xmlns:a16="http://schemas.microsoft.com/office/drawing/2014/main" id="{9AB3FB72-0C64-D544-B3D4-42DEF004976A}"/>
              </a:ext>
            </a:extLst>
          </p:cNvPr>
          <p:cNvSpPr txBox="1"/>
          <p:nvPr/>
        </p:nvSpPr>
        <p:spPr>
          <a:xfrm>
            <a:off x="2523652" y="3789444"/>
            <a:ext cx="1409810" cy="369332"/>
          </a:xfrm>
          <a:prstGeom prst="rect">
            <a:avLst/>
          </a:prstGeom>
          <a:noFill/>
        </p:spPr>
        <p:txBody>
          <a:bodyPr wrap="none" rtlCol="0">
            <a:spAutoFit/>
          </a:bodyPr>
          <a:lstStyle/>
          <a:p>
            <a:r>
              <a:rPr lang="en-US" dirty="0">
                <a:solidFill>
                  <a:schemeClr val="accent3"/>
                </a:solidFill>
              </a:rPr>
              <a:t>specificity</a:t>
            </a:r>
            <a:r>
              <a:rPr lang="en-US" dirty="0"/>
              <a:t> </a:t>
            </a:r>
          </a:p>
        </p:txBody>
      </p:sp>
      <p:sp>
        <p:nvSpPr>
          <p:cNvPr id="19" name="TextBox 18">
            <a:extLst>
              <a:ext uri="{FF2B5EF4-FFF2-40B4-BE49-F238E27FC236}">
                <a16:creationId xmlns:a16="http://schemas.microsoft.com/office/drawing/2014/main" id="{737EFB16-D2A3-5140-A85A-64870D37A3C5}"/>
              </a:ext>
            </a:extLst>
          </p:cNvPr>
          <p:cNvSpPr txBox="1"/>
          <p:nvPr/>
        </p:nvSpPr>
        <p:spPr>
          <a:xfrm>
            <a:off x="6878231" y="3998386"/>
            <a:ext cx="1877886" cy="369332"/>
          </a:xfrm>
          <a:prstGeom prst="rect">
            <a:avLst/>
          </a:prstGeom>
          <a:noFill/>
        </p:spPr>
        <p:txBody>
          <a:bodyPr wrap="none" rtlCol="0">
            <a:spAutoFit/>
          </a:bodyPr>
          <a:lstStyle/>
          <a:p>
            <a:r>
              <a:rPr lang="en-US" dirty="0"/>
              <a:t>or “</a:t>
            </a:r>
            <a:r>
              <a:rPr lang="en-US" dirty="0">
                <a:solidFill>
                  <a:schemeClr val="accent3"/>
                </a:solidFill>
              </a:rPr>
              <a:t>selectivity</a:t>
            </a:r>
            <a:r>
              <a:rPr lang="en-US" dirty="0"/>
              <a:t>”</a:t>
            </a:r>
          </a:p>
        </p:txBody>
      </p:sp>
      <p:sp>
        <p:nvSpPr>
          <p:cNvPr id="21" name="TextBox 20">
            <a:extLst>
              <a:ext uri="{FF2B5EF4-FFF2-40B4-BE49-F238E27FC236}">
                <a16:creationId xmlns:a16="http://schemas.microsoft.com/office/drawing/2014/main" id="{B2541490-7659-A54F-941F-8432D8301A5E}"/>
              </a:ext>
            </a:extLst>
          </p:cNvPr>
          <p:cNvSpPr txBox="1"/>
          <p:nvPr/>
        </p:nvSpPr>
        <p:spPr>
          <a:xfrm>
            <a:off x="6119958" y="3674882"/>
            <a:ext cx="3063980" cy="369332"/>
          </a:xfrm>
          <a:prstGeom prst="rect">
            <a:avLst/>
          </a:prstGeom>
          <a:noFill/>
        </p:spPr>
        <p:txBody>
          <a:bodyPr wrap="none" rtlCol="0">
            <a:spAutoFit/>
          </a:bodyPr>
          <a:lstStyle/>
          <a:p>
            <a:r>
              <a:rPr lang="en-US" dirty="0"/>
              <a:t>aka, “</a:t>
            </a:r>
            <a:r>
              <a:rPr lang="en-US" dirty="0">
                <a:solidFill>
                  <a:schemeClr val="accent3"/>
                </a:solidFill>
              </a:rPr>
              <a:t>true negative rate</a:t>
            </a:r>
            <a:r>
              <a:rPr lang="en-US" dirty="0"/>
              <a:t>”</a:t>
            </a:r>
          </a:p>
        </p:txBody>
      </p:sp>
      <p:pic>
        <p:nvPicPr>
          <p:cNvPr id="15" name="Picture 14">
            <a:extLst>
              <a:ext uri="{FF2B5EF4-FFF2-40B4-BE49-F238E27FC236}">
                <a16:creationId xmlns:a16="http://schemas.microsoft.com/office/drawing/2014/main" id="{127866C3-10E1-3B4A-B80C-4E58A11BC8DA}"/>
              </a:ext>
            </a:extLst>
          </p:cNvPr>
          <p:cNvPicPr>
            <a:picLocks noChangeAspect="1"/>
          </p:cNvPicPr>
          <p:nvPr/>
        </p:nvPicPr>
        <p:blipFill>
          <a:blip r:embed="rId6"/>
          <a:stretch>
            <a:fillRect/>
          </a:stretch>
        </p:blipFill>
        <p:spPr>
          <a:xfrm>
            <a:off x="3926222" y="3801549"/>
            <a:ext cx="1770569" cy="504202"/>
          </a:xfrm>
          <a:prstGeom prst="rect">
            <a:avLst/>
          </a:prstGeom>
        </p:spPr>
      </p:pic>
    </p:spTree>
    <p:extLst>
      <p:ext uri="{BB962C8B-B14F-4D97-AF65-F5344CB8AC3E}">
        <p14:creationId xmlns:p14="http://schemas.microsoft.com/office/powerpoint/2010/main" val="167440547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Title 1">
            <a:extLst>
              <a:ext uri="{FF2B5EF4-FFF2-40B4-BE49-F238E27FC236}">
                <a16:creationId xmlns:a16="http://schemas.microsoft.com/office/drawing/2014/main" id="{E5374A19-D6EA-BB4F-AD84-5AFE19F4EB9F}"/>
              </a:ext>
            </a:extLst>
          </p:cNvPr>
          <p:cNvSpPr>
            <a:spLocks noGrp="1" noChangeArrowheads="1"/>
          </p:cNvSpPr>
          <p:nvPr>
            <p:ph type="title"/>
          </p:nvPr>
        </p:nvSpPr>
        <p:spPr>
          <a:xfrm>
            <a:off x="1255853" y="276225"/>
            <a:ext cx="6879153" cy="857250"/>
          </a:xfrm>
        </p:spPr>
        <p:txBody>
          <a:bodyPr>
            <a:normAutofit/>
          </a:bodyPr>
          <a:lstStyle/>
          <a:p>
            <a:r>
              <a:rPr lang="en-US" altLang="en-US" sz="2700" dirty="0">
                <a:ea typeface="ＭＳ Ｐゴシック" panose="020B0600070205080204" pitchFamily="34" charset="-128"/>
              </a:rPr>
              <a:t>Comments on the Row-Wise Rates</a:t>
            </a:r>
          </a:p>
        </p:txBody>
      </p:sp>
      <p:sp>
        <p:nvSpPr>
          <p:cNvPr id="7170" name="Content Placeholder 2">
            <a:extLst>
              <a:ext uri="{FF2B5EF4-FFF2-40B4-BE49-F238E27FC236}">
                <a16:creationId xmlns:a16="http://schemas.microsoft.com/office/drawing/2014/main" id="{911D7269-71CC-0A48-95DB-3118BD19FD43}"/>
              </a:ext>
            </a:extLst>
          </p:cNvPr>
          <p:cNvSpPr>
            <a:spLocks noGrp="1" noChangeArrowheads="1"/>
          </p:cNvSpPr>
          <p:nvPr>
            <p:ph idx="1"/>
          </p:nvPr>
        </p:nvSpPr>
        <p:spPr>
          <a:xfrm>
            <a:off x="1476375" y="1371600"/>
            <a:ext cx="6172200" cy="3190875"/>
          </a:xfrm>
        </p:spPr>
        <p:txBody>
          <a:bodyPr/>
          <a:lstStyle/>
          <a:p>
            <a:pPr>
              <a:lnSpc>
                <a:spcPct val="90000"/>
              </a:lnSpc>
            </a:pPr>
            <a:r>
              <a:rPr lang="en-US" altLang="en-US" sz="1800" dirty="0">
                <a:ea typeface="ＭＳ Ｐゴシック" panose="020B0600070205080204" pitchFamily="34" charset="-128"/>
              </a:rPr>
              <a:t>They can be thought of as estimates of conditional probabilities</a:t>
            </a:r>
          </a:p>
          <a:p>
            <a:pPr lvl="1">
              <a:lnSpc>
                <a:spcPct val="90000"/>
              </a:lnSpc>
            </a:pPr>
            <a:r>
              <a:rPr lang="en-US" altLang="en-US" sz="1400" dirty="0">
                <a:ea typeface="ＭＳ Ｐゴシック" panose="020B0600070205080204" pitchFamily="34" charset="-128"/>
              </a:rPr>
              <a:t>e.g., sensitivity approximates </a:t>
            </a:r>
          </a:p>
          <a:p>
            <a:pPr>
              <a:lnSpc>
                <a:spcPct val="90000"/>
              </a:lnSpc>
            </a:pPr>
            <a:endParaRPr lang="en-US" altLang="en-US" sz="1800" dirty="0">
              <a:ea typeface="ＭＳ Ｐゴシック" panose="020B0600070205080204" pitchFamily="34" charset="-128"/>
            </a:endParaRPr>
          </a:p>
          <a:p>
            <a:pPr>
              <a:lnSpc>
                <a:spcPct val="90000"/>
              </a:lnSpc>
            </a:pPr>
            <a:endParaRPr lang="en-US" altLang="en-US" sz="1800" dirty="0">
              <a:ea typeface="ＭＳ Ｐゴシック" panose="020B0600070205080204" pitchFamily="34" charset="-128"/>
            </a:endParaRPr>
          </a:p>
          <a:p>
            <a:pPr>
              <a:lnSpc>
                <a:spcPct val="90000"/>
              </a:lnSpc>
            </a:pPr>
            <a:endParaRPr lang="en-US" altLang="en-US" sz="1800" dirty="0">
              <a:ea typeface="ＭＳ Ｐゴシック" panose="020B0600070205080204" pitchFamily="34" charset="-128"/>
            </a:endParaRPr>
          </a:p>
          <a:p>
            <a:pPr>
              <a:lnSpc>
                <a:spcPct val="90000"/>
              </a:lnSpc>
            </a:pPr>
            <a:endParaRPr lang="en-US" altLang="en-US" sz="1800" dirty="0">
              <a:ea typeface="ＭＳ Ｐゴシック" panose="020B0600070205080204" pitchFamily="34" charset="-128"/>
            </a:endParaRPr>
          </a:p>
          <a:p>
            <a:pPr>
              <a:lnSpc>
                <a:spcPct val="90000"/>
              </a:lnSpc>
            </a:pPr>
            <a:endParaRPr lang="en-US" altLang="en-US" sz="1800" dirty="0">
              <a:ea typeface="ＭＳ Ｐゴシック" panose="020B0600070205080204" pitchFamily="34" charset="-128"/>
            </a:endParaRPr>
          </a:p>
          <a:p>
            <a:pPr>
              <a:lnSpc>
                <a:spcPct val="90000"/>
              </a:lnSpc>
            </a:pPr>
            <a:endParaRPr lang="en-US" altLang="en-US" sz="1800" dirty="0">
              <a:ea typeface="ＭＳ Ｐゴシック" panose="020B0600070205080204" pitchFamily="34" charset="-128"/>
            </a:endParaRPr>
          </a:p>
        </p:txBody>
      </p:sp>
      <p:sp>
        <p:nvSpPr>
          <p:cNvPr id="2" name="Footer Placeholder 1">
            <a:extLst>
              <a:ext uri="{FF2B5EF4-FFF2-40B4-BE49-F238E27FC236}">
                <a16:creationId xmlns:a16="http://schemas.microsoft.com/office/drawing/2014/main" id="{9976A414-5FF1-6A42-B236-0C04389083DF}"/>
              </a:ext>
            </a:extLst>
          </p:cNvPr>
          <p:cNvSpPr>
            <a:spLocks noGrp="1"/>
          </p:cNvSpPr>
          <p:nvPr>
            <p:ph type="ftr" sz="quarter" idx="3"/>
          </p:nvPr>
        </p:nvSpPr>
        <p:spPr/>
        <p:txBody>
          <a:bodyPr/>
          <a:lstStyle/>
          <a:p>
            <a:r>
              <a:rPr lang="en-US"/>
              <a:t>University of California, Berkeley</a:t>
            </a:r>
            <a:endParaRPr lang="en-US" dirty="0"/>
          </a:p>
        </p:txBody>
      </p:sp>
      <p:pic>
        <p:nvPicPr>
          <p:cNvPr id="4" name="Picture 3">
            <a:extLst>
              <a:ext uri="{FF2B5EF4-FFF2-40B4-BE49-F238E27FC236}">
                <a16:creationId xmlns:a16="http://schemas.microsoft.com/office/drawing/2014/main" id="{23D50647-B933-9E4B-9341-7CF4D2AB4CB3}"/>
              </a:ext>
            </a:extLst>
          </p:cNvPr>
          <p:cNvPicPr>
            <a:picLocks noChangeAspect="1"/>
          </p:cNvPicPr>
          <p:nvPr/>
        </p:nvPicPr>
        <p:blipFill>
          <a:blip r:embed="rId2"/>
          <a:stretch>
            <a:fillRect/>
          </a:stretch>
        </p:blipFill>
        <p:spPr>
          <a:xfrm>
            <a:off x="4640334" y="1955598"/>
            <a:ext cx="2456382" cy="197388"/>
          </a:xfrm>
          <a:prstGeom prst="rect">
            <a:avLst/>
          </a:prstGeom>
        </p:spPr>
      </p:pic>
    </p:spTree>
    <p:extLst>
      <p:ext uri="{BB962C8B-B14F-4D97-AF65-F5344CB8AC3E}">
        <p14:creationId xmlns:p14="http://schemas.microsoft.com/office/powerpoint/2010/main" val="207875590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Title 1">
            <a:extLst>
              <a:ext uri="{FF2B5EF4-FFF2-40B4-BE49-F238E27FC236}">
                <a16:creationId xmlns:a16="http://schemas.microsoft.com/office/drawing/2014/main" id="{E5374A19-D6EA-BB4F-AD84-5AFE19F4EB9F}"/>
              </a:ext>
            </a:extLst>
          </p:cNvPr>
          <p:cNvSpPr>
            <a:spLocks noGrp="1" noChangeArrowheads="1"/>
          </p:cNvSpPr>
          <p:nvPr>
            <p:ph type="title"/>
          </p:nvPr>
        </p:nvSpPr>
        <p:spPr>
          <a:xfrm>
            <a:off x="1255853" y="276225"/>
            <a:ext cx="6879153" cy="857250"/>
          </a:xfrm>
        </p:spPr>
        <p:txBody>
          <a:bodyPr>
            <a:normAutofit/>
          </a:bodyPr>
          <a:lstStyle/>
          <a:p>
            <a:r>
              <a:rPr lang="en-US" altLang="en-US" sz="2700" dirty="0">
                <a:ea typeface="ＭＳ Ｐゴシック" panose="020B0600070205080204" pitchFamily="34" charset="-128"/>
              </a:rPr>
              <a:t>Comments on the Row-Wise Rates</a:t>
            </a:r>
          </a:p>
        </p:txBody>
      </p:sp>
      <p:sp>
        <p:nvSpPr>
          <p:cNvPr id="7170" name="Content Placeholder 2">
            <a:extLst>
              <a:ext uri="{FF2B5EF4-FFF2-40B4-BE49-F238E27FC236}">
                <a16:creationId xmlns:a16="http://schemas.microsoft.com/office/drawing/2014/main" id="{911D7269-71CC-0A48-95DB-3118BD19FD43}"/>
              </a:ext>
            </a:extLst>
          </p:cNvPr>
          <p:cNvSpPr>
            <a:spLocks noGrp="1" noChangeArrowheads="1"/>
          </p:cNvSpPr>
          <p:nvPr>
            <p:ph idx="1"/>
          </p:nvPr>
        </p:nvSpPr>
        <p:spPr>
          <a:xfrm>
            <a:off x="1476375" y="1371600"/>
            <a:ext cx="6172200" cy="3190875"/>
          </a:xfrm>
        </p:spPr>
        <p:txBody>
          <a:bodyPr/>
          <a:lstStyle/>
          <a:p>
            <a:pPr>
              <a:lnSpc>
                <a:spcPct val="90000"/>
              </a:lnSpc>
            </a:pPr>
            <a:r>
              <a:rPr lang="en-US" altLang="en-US" sz="1800" dirty="0">
                <a:ea typeface="ＭＳ Ｐゴシック" panose="020B0600070205080204" pitchFamily="34" charset="-128"/>
              </a:rPr>
              <a:t>They can be thought of as estimates of conditional probabilities</a:t>
            </a:r>
          </a:p>
          <a:p>
            <a:pPr lvl="1">
              <a:lnSpc>
                <a:spcPct val="90000"/>
              </a:lnSpc>
            </a:pPr>
            <a:r>
              <a:rPr lang="en-US" altLang="en-US" sz="1400" dirty="0">
                <a:ea typeface="ＭＳ Ｐゴシック" panose="020B0600070205080204" pitchFamily="34" charset="-128"/>
              </a:rPr>
              <a:t>e.g., sensitivity approximates </a:t>
            </a:r>
          </a:p>
          <a:p>
            <a:pPr>
              <a:lnSpc>
                <a:spcPct val="90000"/>
              </a:lnSpc>
            </a:pPr>
            <a:r>
              <a:rPr lang="en-US" altLang="en-US" sz="1800" dirty="0">
                <a:ea typeface="ＭＳ Ｐゴシック" panose="020B0600070205080204" pitchFamily="34" charset="-128"/>
              </a:rPr>
              <a:t>As such, they are not dependent on the </a:t>
            </a:r>
            <a:r>
              <a:rPr lang="en-US" altLang="en-US" sz="1800" dirty="0">
                <a:solidFill>
                  <a:schemeClr val="accent3"/>
                </a:solidFill>
                <a:ea typeface="ＭＳ Ｐゴシック" panose="020B0600070205080204" pitchFamily="34" charset="-128"/>
              </a:rPr>
              <a:t>prevalence</a:t>
            </a:r>
            <a:r>
              <a:rPr lang="en-US" altLang="en-US" sz="1800" dirty="0">
                <a:ea typeface="ＭＳ Ｐゴシック" panose="020B0600070205080204" pitchFamily="34" charset="-128"/>
              </a:rPr>
              <a:t> (i.e., the probabilities of the two states of Reality in the population)</a:t>
            </a:r>
          </a:p>
          <a:p>
            <a:pPr>
              <a:lnSpc>
                <a:spcPct val="90000"/>
              </a:lnSpc>
            </a:pPr>
            <a:endParaRPr lang="en-US" altLang="en-US" sz="1800" dirty="0">
              <a:ea typeface="ＭＳ Ｐゴシック" panose="020B0600070205080204" pitchFamily="34" charset="-128"/>
            </a:endParaRPr>
          </a:p>
          <a:p>
            <a:pPr>
              <a:lnSpc>
                <a:spcPct val="90000"/>
              </a:lnSpc>
            </a:pPr>
            <a:endParaRPr lang="en-US" altLang="en-US" sz="1800" dirty="0">
              <a:ea typeface="ＭＳ Ｐゴシック" panose="020B0600070205080204" pitchFamily="34" charset="-128"/>
            </a:endParaRPr>
          </a:p>
          <a:p>
            <a:pPr>
              <a:lnSpc>
                <a:spcPct val="90000"/>
              </a:lnSpc>
            </a:pPr>
            <a:endParaRPr lang="en-US" altLang="en-US" sz="1800" dirty="0">
              <a:ea typeface="ＭＳ Ｐゴシック" panose="020B0600070205080204" pitchFamily="34" charset="-128"/>
            </a:endParaRPr>
          </a:p>
          <a:p>
            <a:pPr>
              <a:lnSpc>
                <a:spcPct val="90000"/>
              </a:lnSpc>
            </a:pPr>
            <a:endParaRPr lang="en-US" altLang="en-US" sz="1800" dirty="0">
              <a:ea typeface="ＭＳ Ｐゴシック" panose="020B0600070205080204" pitchFamily="34" charset="-128"/>
            </a:endParaRPr>
          </a:p>
          <a:p>
            <a:pPr>
              <a:lnSpc>
                <a:spcPct val="90000"/>
              </a:lnSpc>
            </a:pPr>
            <a:endParaRPr lang="en-US" altLang="en-US" sz="1800" dirty="0">
              <a:ea typeface="ＭＳ Ｐゴシック" panose="020B0600070205080204" pitchFamily="34" charset="-128"/>
            </a:endParaRPr>
          </a:p>
          <a:p>
            <a:pPr>
              <a:lnSpc>
                <a:spcPct val="90000"/>
              </a:lnSpc>
            </a:pPr>
            <a:endParaRPr lang="en-US" altLang="en-US" sz="1800" dirty="0">
              <a:ea typeface="ＭＳ Ｐゴシック" panose="020B0600070205080204" pitchFamily="34" charset="-128"/>
            </a:endParaRPr>
          </a:p>
        </p:txBody>
      </p:sp>
      <p:sp>
        <p:nvSpPr>
          <p:cNvPr id="2" name="Footer Placeholder 1">
            <a:extLst>
              <a:ext uri="{FF2B5EF4-FFF2-40B4-BE49-F238E27FC236}">
                <a16:creationId xmlns:a16="http://schemas.microsoft.com/office/drawing/2014/main" id="{9976A414-5FF1-6A42-B236-0C04389083DF}"/>
              </a:ext>
            </a:extLst>
          </p:cNvPr>
          <p:cNvSpPr>
            <a:spLocks noGrp="1"/>
          </p:cNvSpPr>
          <p:nvPr>
            <p:ph type="ftr" sz="quarter" idx="3"/>
          </p:nvPr>
        </p:nvSpPr>
        <p:spPr/>
        <p:txBody>
          <a:bodyPr/>
          <a:lstStyle/>
          <a:p>
            <a:r>
              <a:rPr lang="en-US"/>
              <a:t>University of California, Berkeley</a:t>
            </a:r>
            <a:endParaRPr lang="en-US" dirty="0"/>
          </a:p>
        </p:txBody>
      </p:sp>
      <p:pic>
        <p:nvPicPr>
          <p:cNvPr id="4" name="Picture 3">
            <a:extLst>
              <a:ext uri="{FF2B5EF4-FFF2-40B4-BE49-F238E27FC236}">
                <a16:creationId xmlns:a16="http://schemas.microsoft.com/office/drawing/2014/main" id="{23D50647-B933-9E4B-9341-7CF4D2AB4CB3}"/>
              </a:ext>
            </a:extLst>
          </p:cNvPr>
          <p:cNvPicPr>
            <a:picLocks noChangeAspect="1"/>
          </p:cNvPicPr>
          <p:nvPr/>
        </p:nvPicPr>
        <p:blipFill>
          <a:blip r:embed="rId2"/>
          <a:stretch>
            <a:fillRect/>
          </a:stretch>
        </p:blipFill>
        <p:spPr>
          <a:xfrm>
            <a:off x="4640334" y="1955598"/>
            <a:ext cx="2456382" cy="197388"/>
          </a:xfrm>
          <a:prstGeom prst="rect">
            <a:avLst/>
          </a:prstGeom>
        </p:spPr>
      </p:pic>
    </p:spTree>
    <p:extLst>
      <p:ext uri="{BB962C8B-B14F-4D97-AF65-F5344CB8AC3E}">
        <p14:creationId xmlns:p14="http://schemas.microsoft.com/office/powerpoint/2010/main" val="32492280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Title 1">
            <a:extLst>
              <a:ext uri="{FF2B5EF4-FFF2-40B4-BE49-F238E27FC236}">
                <a16:creationId xmlns:a16="http://schemas.microsoft.com/office/drawing/2014/main" id="{E5374A19-D6EA-BB4F-AD84-5AFE19F4EB9F}"/>
              </a:ext>
            </a:extLst>
          </p:cNvPr>
          <p:cNvSpPr>
            <a:spLocks noGrp="1" noChangeArrowheads="1"/>
          </p:cNvSpPr>
          <p:nvPr>
            <p:ph type="title"/>
          </p:nvPr>
        </p:nvSpPr>
        <p:spPr>
          <a:xfrm>
            <a:off x="1255853" y="276225"/>
            <a:ext cx="6879153" cy="857250"/>
          </a:xfrm>
        </p:spPr>
        <p:txBody>
          <a:bodyPr>
            <a:normAutofit/>
          </a:bodyPr>
          <a:lstStyle/>
          <a:p>
            <a:r>
              <a:rPr lang="en-US" altLang="en-US" sz="2700" dirty="0">
                <a:ea typeface="ＭＳ Ｐゴシック" panose="020B0600070205080204" pitchFamily="34" charset="-128"/>
              </a:rPr>
              <a:t>Comments on the Row-Wise Rates</a:t>
            </a:r>
          </a:p>
        </p:txBody>
      </p:sp>
      <p:sp>
        <p:nvSpPr>
          <p:cNvPr id="7170" name="Content Placeholder 2">
            <a:extLst>
              <a:ext uri="{FF2B5EF4-FFF2-40B4-BE49-F238E27FC236}">
                <a16:creationId xmlns:a16="http://schemas.microsoft.com/office/drawing/2014/main" id="{911D7269-71CC-0A48-95DB-3118BD19FD43}"/>
              </a:ext>
            </a:extLst>
          </p:cNvPr>
          <p:cNvSpPr>
            <a:spLocks noGrp="1" noChangeArrowheads="1"/>
          </p:cNvSpPr>
          <p:nvPr>
            <p:ph idx="1"/>
          </p:nvPr>
        </p:nvSpPr>
        <p:spPr>
          <a:xfrm>
            <a:off x="1476375" y="1371600"/>
            <a:ext cx="6172200" cy="3190875"/>
          </a:xfrm>
        </p:spPr>
        <p:txBody>
          <a:bodyPr/>
          <a:lstStyle/>
          <a:p>
            <a:pPr>
              <a:lnSpc>
                <a:spcPct val="90000"/>
              </a:lnSpc>
            </a:pPr>
            <a:r>
              <a:rPr lang="en-US" altLang="en-US" sz="1800" dirty="0">
                <a:ea typeface="ＭＳ Ｐゴシック" panose="020B0600070205080204" pitchFamily="34" charset="-128"/>
              </a:rPr>
              <a:t>They can be thought of as estimates of conditional probabilities</a:t>
            </a:r>
          </a:p>
          <a:p>
            <a:pPr lvl="1">
              <a:lnSpc>
                <a:spcPct val="90000"/>
              </a:lnSpc>
            </a:pPr>
            <a:r>
              <a:rPr lang="en-US" altLang="en-US" sz="1400" dirty="0">
                <a:ea typeface="ＭＳ Ｐゴシック" panose="020B0600070205080204" pitchFamily="34" charset="-128"/>
              </a:rPr>
              <a:t>e.g., sensitivity approximates </a:t>
            </a:r>
          </a:p>
          <a:p>
            <a:pPr>
              <a:lnSpc>
                <a:spcPct val="90000"/>
              </a:lnSpc>
            </a:pPr>
            <a:r>
              <a:rPr lang="en-US" altLang="en-US" sz="1800" dirty="0">
                <a:ea typeface="ＭＳ Ｐゴシック" panose="020B0600070205080204" pitchFamily="34" charset="-128"/>
              </a:rPr>
              <a:t>As such, they are not dependent on the </a:t>
            </a:r>
            <a:r>
              <a:rPr lang="en-US" altLang="en-US" sz="1800" dirty="0">
                <a:solidFill>
                  <a:schemeClr val="accent3"/>
                </a:solidFill>
                <a:ea typeface="ＭＳ Ｐゴシック" panose="020B0600070205080204" pitchFamily="34" charset="-128"/>
              </a:rPr>
              <a:t>prevalence</a:t>
            </a:r>
            <a:r>
              <a:rPr lang="en-US" altLang="en-US" sz="1800" dirty="0">
                <a:ea typeface="ＭＳ Ｐゴシック" panose="020B0600070205080204" pitchFamily="34" charset="-128"/>
              </a:rPr>
              <a:t> (i.e., the probabilities of the two states of Reality in the population)</a:t>
            </a:r>
          </a:p>
          <a:p>
            <a:pPr>
              <a:lnSpc>
                <a:spcPct val="90000"/>
              </a:lnSpc>
            </a:pPr>
            <a:r>
              <a:rPr lang="en-US" altLang="en-US" sz="1800" dirty="0">
                <a:ea typeface="ＭＳ Ｐゴシック" panose="020B0600070205080204" pitchFamily="34" charset="-128"/>
              </a:rPr>
              <a:t>They are the kinds of quantities that are the focus of </a:t>
            </a:r>
            <a:r>
              <a:rPr lang="en-US" altLang="en-US" sz="1800" dirty="0" err="1">
                <a:ea typeface="ＭＳ Ｐゴシック" panose="020B0600070205080204" pitchFamily="34" charset="-128"/>
              </a:rPr>
              <a:t>Neyman</a:t>
            </a:r>
            <a:r>
              <a:rPr lang="en-US" altLang="en-US" sz="1800" dirty="0">
                <a:ea typeface="ＭＳ Ｐゴシック" panose="020B0600070205080204" pitchFamily="34" charset="-128"/>
              </a:rPr>
              <a:t>-Pearson inferential theory, which we’ll review in a moment</a:t>
            </a:r>
          </a:p>
          <a:p>
            <a:pPr lvl="1">
              <a:lnSpc>
                <a:spcPct val="90000"/>
              </a:lnSpc>
            </a:pPr>
            <a:r>
              <a:rPr lang="en-US" altLang="en-US" sz="1400" dirty="0">
                <a:ea typeface="ＭＳ Ｐゴシック" panose="020B0600070205080204" pitchFamily="34" charset="-128"/>
              </a:rPr>
              <a:t>specificity = 1 – Type I error rate</a:t>
            </a:r>
          </a:p>
          <a:p>
            <a:pPr lvl="1">
              <a:lnSpc>
                <a:spcPct val="90000"/>
              </a:lnSpc>
            </a:pPr>
            <a:r>
              <a:rPr lang="en-US" altLang="en-US" sz="1400" dirty="0">
                <a:ea typeface="ＭＳ Ｐゴシック" panose="020B0600070205080204" pitchFamily="34" charset="-128"/>
              </a:rPr>
              <a:t>sensitivity = 1 – Type II error rate = power</a:t>
            </a:r>
          </a:p>
          <a:p>
            <a:pPr>
              <a:lnSpc>
                <a:spcPct val="90000"/>
              </a:lnSpc>
            </a:pPr>
            <a:endParaRPr lang="en-US" altLang="en-US" sz="1800" dirty="0">
              <a:ea typeface="ＭＳ Ｐゴシック" panose="020B0600070205080204" pitchFamily="34" charset="-128"/>
            </a:endParaRPr>
          </a:p>
          <a:p>
            <a:pPr>
              <a:lnSpc>
                <a:spcPct val="90000"/>
              </a:lnSpc>
            </a:pPr>
            <a:endParaRPr lang="en-US" altLang="en-US" sz="1800" dirty="0">
              <a:ea typeface="ＭＳ Ｐゴシック" panose="020B0600070205080204" pitchFamily="34" charset="-128"/>
            </a:endParaRPr>
          </a:p>
          <a:p>
            <a:pPr>
              <a:lnSpc>
                <a:spcPct val="90000"/>
              </a:lnSpc>
            </a:pPr>
            <a:endParaRPr lang="en-US" altLang="en-US" sz="1800" dirty="0">
              <a:ea typeface="ＭＳ Ｐゴシック" panose="020B0600070205080204" pitchFamily="34" charset="-128"/>
            </a:endParaRPr>
          </a:p>
          <a:p>
            <a:pPr>
              <a:lnSpc>
                <a:spcPct val="90000"/>
              </a:lnSpc>
            </a:pPr>
            <a:endParaRPr lang="en-US" altLang="en-US" sz="1800" dirty="0">
              <a:ea typeface="ＭＳ Ｐゴシック" panose="020B0600070205080204" pitchFamily="34" charset="-128"/>
            </a:endParaRPr>
          </a:p>
          <a:p>
            <a:pPr>
              <a:lnSpc>
                <a:spcPct val="90000"/>
              </a:lnSpc>
            </a:pPr>
            <a:endParaRPr lang="en-US" altLang="en-US" sz="1800" dirty="0">
              <a:ea typeface="ＭＳ Ｐゴシック" panose="020B0600070205080204" pitchFamily="34" charset="-128"/>
            </a:endParaRPr>
          </a:p>
          <a:p>
            <a:pPr>
              <a:lnSpc>
                <a:spcPct val="90000"/>
              </a:lnSpc>
            </a:pPr>
            <a:endParaRPr lang="en-US" altLang="en-US" sz="1800" dirty="0">
              <a:ea typeface="ＭＳ Ｐゴシック" panose="020B0600070205080204" pitchFamily="34" charset="-128"/>
            </a:endParaRPr>
          </a:p>
        </p:txBody>
      </p:sp>
      <p:sp>
        <p:nvSpPr>
          <p:cNvPr id="2" name="Footer Placeholder 1">
            <a:extLst>
              <a:ext uri="{FF2B5EF4-FFF2-40B4-BE49-F238E27FC236}">
                <a16:creationId xmlns:a16="http://schemas.microsoft.com/office/drawing/2014/main" id="{9976A414-5FF1-6A42-B236-0C04389083DF}"/>
              </a:ext>
            </a:extLst>
          </p:cNvPr>
          <p:cNvSpPr>
            <a:spLocks noGrp="1"/>
          </p:cNvSpPr>
          <p:nvPr>
            <p:ph type="ftr" sz="quarter" idx="3"/>
          </p:nvPr>
        </p:nvSpPr>
        <p:spPr/>
        <p:txBody>
          <a:bodyPr/>
          <a:lstStyle/>
          <a:p>
            <a:r>
              <a:rPr lang="en-US"/>
              <a:t>University of California, Berkeley</a:t>
            </a:r>
            <a:endParaRPr lang="en-US" dirty="0"/>
          </a:p>
        </p:txBody>
      </p:sp>
      <p:pic>
        <p:nvPicPr>
          <p:cNvPr id="4" name="Picture 3">
            <a:extLst>
              <a:ext uri="{FF2B5EF4-FFF2-40B4-BE49-F238E27FC236}">
                <a16:creationId xmlns:a16="http://schemas.microsoft.com/office/drawing/2014/main" id="{23D50647-B933-9E4B-9341-7CF4D2AB4CB3}"/>
              </a:ext>
            </a:extLst>
          </p:cNvPr>
          <p:cNvPicPr>
            <a:picLocks noChangeAspect="1"/>
          </p:cNvPicPr>
          <p:nvPr/>
        </p:nvPicPr>
        <p:blipFill>
          <a:blip r:embed="rId2"/>
          <a:stretch>
            <a:fillRect/>
          </a:stretch>
        </p:blipFill>
        <p:spPr>
          <a:xfrm>
            <a:off x="4640334" y="1955598"/>
            <a:ext cx="2456382" cy="197388"/>
          </a:xfrm>
          <a:prstGeom prst="rect">
            <a:avLst/>
          </a:prstGeom>
        </p:spPr>
      </p:pic>
    </p:spTree>
    <p:extLst>
      <p:ext uri="{BB962C8B-B14F-4D97-AF65-F5344CB8AC3E}">
        <p14:creationId xmlns:p14="http://schemas.microsoft.com/office/powerpoint/2010/main" val="381740937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Title 1">
            <a:extLst>
              <a:ext uri="{FF2B5EF4-FFF2-40B4-BE49-F238E27FC236}">
                <a16:creationId xmlns:a16="http://schemas.microsoft.com/office/drawing/2014/main" id="{E5374A19-D6EA-BB4F-AD84-5AFE19F4EB9F}"/>
              </a:ext>
            </a:extLst>
          </p:cNvPr>
          <p:cNvSpPr>
            <a:spLocks noGrp="1" noChangeArrowheads="1"/>
          </p:cNvSpPr>
          <p:nvPr>
            <p:ph type="title"/>
          </p:nvPr>
        </p:nvSpPr>
        <p:spPr>
          <a:xfrm>
            <a:off x="1255853" y="276225"/>
            <a:ext cx="6879153" cy="857250"/>
          </a:xfrm>
        </p:spPr>
        <p:txBody>
          <a:bodyPr>
            <a:normAutofit/>
          </a:bodyPr>
          <a:lstStyle/>
          <a:p>
            <a:r>
              <a:rPr lang="en-US" altLang="en-US" sz="2700" dirty="0">
                <a:ea typeface="ＭＳ Ｐゴシック" panose="020B0600070205080204" pitchFamily="34" charset="-128"/>
              </a:rPr>
              <a:t>Towards Inference</a:t>
            </a:r>
          </a:p>
        </p:txBody>
      </p:sp>
      <p:sp>
        <p:nvSpPr>
          <p:cNvPr id="7170" name="Content Placeholder 2">
            <a:extLst>
              <a:ext uri="{FF2B5EF4-FFF2-40B4-BE49-F238E27FC236}">
                <a16:creationId xmlns:a16="http://schemas.microsoft.com/office/drawing/2014/main" id="{911D7269-71CC-0A48-95DB-3118BD19FD43}"/>
              </a:ext>
            </a:extLst>
          </p:cNvPr>
          <p:cNvSpPr>
            <a:spLocks noGrp="1" noChangeArrowheads="1"/>
          </p:cNvSpPr>
          <p:nvPr>
            <p:ph idx="1"/>
          </p:nvPr>
        </p:nvSpPr>
        <p:spPr>
          <a:xfrm>
            <a:off x="1476375" y="1371600"/>
            <a:ext cx="6172200" cy="3190875"/>
          </a:xfrm>
        </p:spPr>
        <p:txBody>
          <a:bodyPr>
            <a:normAutofit/>
          </a:bodyPr>
          <a:lstStyle/>
          <a:p>
            <a:pPr>
              <a:lnSpc>
                <a:spcPct val="90000"/>
              </a:lnSpc>
            </a:pPr>
            <a:r>
              <a:rPr lang="en-US" altLang="en-US" sz="1800" dirty="0">
                <a:ea typeface="ＭＳ Ｐゴシック" panose="020B0600070205080204" pitchFamily="34" charset="-128"/>
              </a:rPr>
              <a:t>We’d like to have have high sensitivity and high specificity</a:t>
            </a:r>
          </a:p>
          <a:p>
            <a:pPr lvl="1">
              <a:lnSpc>
                <a:spcPct val="90000"/>
              </a:lnSpc>
            </a:pPr>
            <a:r>
              <a:rPr lang="en-US" altLang="en-US" sz="1400" dirty="0">
                <a:ea typeface="ＭＳ Ｐゴシック" panose="020B0600070205080204" pitchFamily="34" charset="-128"/>
              </a:rPr>
              <a:t>but in general there is a tradeoff (see whiteboard drawings)</a:t>
            </a:r>
          </a:p>
          <a:p>
            <a:pPr lvl="1">
              <a:lnSpc>
                <a:spcPct val="90000"/>
              </a:lnSpc>
            </a:pPr>
            <a:r>
              <a:rPr lang="en-US" altLang="en-US" sz="1400" dirty="0">
                <a:ea typeface="ＭＳ Ｐゴシック" panose="020B0600070205080204" pitchFamily="34" charset="-128"/>
              </a:rPr>
              <a:t>we have to figure out how to manage the tradeoff</a:t>
            </a:r>
          </a:p>
          <a:p>
            <a:pPr>
              <a:lnSpc>
                <a:spcPct val="90000"/>
              </a:lnSpc>
            </a:pPr>
            <a:endParaRPr lang="en-US" altLang="en-US" sz="1800" dirty="0">
              <a:ea typeface="ＭＳ Ｐゴシック" panose="020B0600070205080204" pitchFamily="34" charset="-128"/>
            </a:endParaRPr>
          </a:p>
          <a:p>
            <a:pPr>
              <a:lnSpc>
                <a:spcPct val="90000"/>
              </a:lnSpc>
            </a:pPr>
            <a:endParaRPr lang="en-US" altLang="en-US" sz="1800" dirty="0">
              <a:ea typeface="ＭＳ Ｐゴシック" panose="020B0600070205080204" pitchFamily="34" charset="-128"/>
            </a:endParaRPr>
          </a:p>
          <a:p>
            <a:pPr>
              <a:lnSpc>
                <a:spcPct val="90000"/>
              </a:lnSpc>
            </a:pPr>
            <a:endParaRPr lang="en-US" altLang="en-US" sz="1800" dirty="0">
              <a:ea typeface="ＭＳ Ｐゴシック" panose="020B0600070205080204" pitchFamily="34" charset="-128"/>
            </a:endParaRPr>
          </a:p>
          <a:p>
            <a:pPr>
              <a:lnSpc>
                <a:spcPct val="90000"/>
              </a:lnSpc>
            </a:pPr>
            <a:endParaRPr lang="en-US" altLang="en-US" sz="1800" dirty="0">
              <a:ea typeface="ＭＳ Ｐゴシック" panose="020B0600070205080204" pitchFamily="34" charset="-128"/>
            </a:endParaRPr>
          </a:p>
          <a:p>
            <a:pPr>
              <a:lnSpc>
                <a:spcPct val="90000"/>
              </a:lnSpc>
            </a:pPr>
            <a:endParaRPr lang="en-US" altLang="en-US" sz="1800" dirty="0">
              <a:ea typeface="ＭＳ Ｐゴシック" panose="020B0600070205080204" pitchFamily="34" charset="-128"/>
            </a:endParaRPr>
          </a:p>
          <a:p>
            <a:pPr>
              <a:lnSpc>
                <a:spcPct val="90000"/>
              </a:lnSpc>
            </a:pPr>
            <a:endParaRPr lang="en-US" altLang="en-US" sz="1800" dirty="0">
              <a:ea typeface="ＭＳ Ｐゴシック" panose="020B0600070205080204" pitchFamily="34" charset="-128"/>
            </a:endParaRPr>
          </a:p>
        </p:txBody>
      </p:sp>
      <p:sp>
        <p:nvSpPr>
          <p:cNvPr id="2" name="Footer Placeholder 1">
            <a:extLst>
              <a:ext uri="{FF2B5EF4-FFF2-40B4-BE49-F238E27FC236}">
                <a16:creationId xmlns:a16="http://schemas.microsoft.com/office/drawing/2014/main" id="{9976A414-5FF1-6A42-B236-0C04389083DF}"/>
              </a:ext>
            </a:extLst>
          </p:cNvPr>
          <p:cNvSpPr>
            <a:spLocks noGrp="1"/>
          </p:cNvSpPr>
          <p:nvPr>
            <p:ph type="ftr" sz="quarter" idx="3"/>
          </p:nvPr>
        </p:nvSpPr>
        <p:spPr/>
        <p:txBody>
          <a:bodyPr/>
          <a:lstStyle/>
          <a:p>
            <a:r>
              <a:rPr lang="en-US"/>
              <a:t>University of California, Berkeley</a:t>
            </a:r>
            <a:endParaRPr lang="en-US" dirty="0"/>
          </a:p>
        </p:txBody>
      </p:sp>
    </p:spTree>
    <p:extLst>
      <p:ext uri="{BB962C8B-B14F-4D97-AF65-F5344CB8AC3E}">
        <p14:creationId xmlns:p14="http://schemas.microsoft.com/office/powerpoint/2010/main" val="161556371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Title 1">
            <a:extLst>
              <a:ext uri="{FF2B5EF4-FFF2-40B4-BE49-F238E27FC236}">
                <a16:creationId xmlns:a16="http://schemas.microsoft.com/office/drawing/2014/main" id="{E5374A19-D6EA-BB4F-AD84-5AFE19F4EB9F}"/>
              </a:ext>
            </a:extLst>
          </p:cNvPr>
          <p:cNvSpPr>
            <a:spLocks noGrp="1" noChangeArrowheads="1"/>
          </p:cNvSpPr>
          <p:nvPr>
            <p:ph type="title"/>
          </p:nvPr>
        </p:nvSpPr>
        <p:spPr>
          <a:xfrm>
            <a:off x="1255853" y="276225"/>
            <a:ext cx="6879153" cy="857250"/>
          </a:xfrm>
        </p:spPr>
        <p:txBody>
          <a:bodyPr>
            <a:normAutofit/>
          </a:bodyPr>
          <a:lstStyle/>
          <a:p>
            <a:r>
              <a:rPr lang="en-US" altLang="en-US" sz="2700" dirty="0">
                <a:ea typeface="ＭＳ Ｐゴシック" panose="020B0600070205080204" pitchFamily="34" charset="-128"/>
              </a:rPr>
              <a:t>Towards Inference</a:t>
            </a:r>
          </a:p>
        </p:txBody>
      </p:sp>
      <p:sp>
        <p:nvSpPr>
          <p:cNvPr id="7170" name="Content Placeholder 2">
            <a:extLst>
              <a:ext uri="{FF2B5EF4-FFF2-40B4-BE49-F238E27FC236}">
                <a16:creationId xmlns:a16="http://schemas.microsoft.com/office/drawing/2014/main" id="{911D7269-71CC-0A48-95DB-3118BD19FD43}"/>
              </a:ext>
            </a:extLst>
          </p:cNvPr>
          <p:cNvSpPr>
            <a:spLocks noGrp="1" noChangeArrowheads="1"/>
          </p:cNvSpPr>
          <p:nvPr>
            <p:ph idx="1"/>
          </p:nvPr>
        </p:nvSpPr>
        <p:spPr>
          <a:xfrm>
            <a:off x="1476375" y="1371600"/>
            <a:ext cx="6172200" cy="3190875"/>
          </a:xfrm>
        </p:spPr>
        <p:txBody>
          <a:bodyPr>
            <a:normAutofit/>
          </a:bodyPr>
          <a:lstStyle/>
          <a:p>
            <a:pPr>
              <a:lnSpc>
                <a:spcPct val="90000"/>
              </a:lnSpc>
            </a:pPr>
            <a:r>
              <a:rPr lang="en-US" altLang="en-US" sz="1800" dirty="0">
                <a:ea typeface="ＭＳ Ｐゴシック" panose="020B0600070205080204" pitchFamily="34" charset="-128"/>
              </a:rPr>
              <a:t>We’d like to have have high sensitivity and high specificity</a:t>
            </a:r>
          </a:p>
          <a:p>
            <a:pPr lvl="1">
              <a:lnSpc>
                <a:spcPct val="90000"/>
              </a:lnSpc>
            </a:pPr>
            <a:r>
              <a:rPr lang="en-US" altLang="en-US" sz="1400" dirty="0">
                <a:ea typeface="ＭＳ Ｐゴシック" panose="020B0600070205080204" pitchFamily="34" charset="-128"/>
              </a:rPr>
              <a:t>but in general there is a tradeoff (see whiteboard drawings)</a:t>
            </a:r>
          </a:p>
          <a:p>
            <a:pPr lvl="1">
              <a:lnSpc>
                <a:spcPct val="90000"/>
              </a:lnSpc>
            </a:pPr>
            <a:r>
              <a:rPr lang="en-US" altLang="en-US" sz="1400" dirty="0">
                <a:ea typeface="ＭＳ Ｐゴシック" panose="020B0600070205080204" pitchFamily="34" charset="-128"/>
              </a:rPr>
              <a:t>we have to figure out how to manage the tradeoff</a:t>
            </a:r>
          </a:p>
          <a:p>
            <a:pPr>
              <a:lnSpc>
                <a:spcPct val="90000"/>
              </a:lnSpc>
            </a:pPr>
            <a:r>
              <a:rPr lang="en-US" altLang="en-US" sz="1800" dirty="0" err="1">
                <a:ea typeface="ＭＳ Ｐゴシック" panose="020B0600070205080204" pitchFamily="34" charset="-128"/>
              </a:rPr>
              <a:t>Neyman</a:t>
            </a:r>
            <a:r>
              <a:rPr lang="en-US" altLang="en-US" sz="1800" dirty="0">
                <a:ea typeface="ＭＳ Ｐゴシック" panose="020B0600070205080204" pitchFamily="34" charset="-128"/>
              </a:rPr>
              <a:t> and Pearson (1932) formulated this problem as a </a:t>
            </a:r>
            <a:r>
              <a:rPr lang="en-US" altLang="en-US" sz="1800" dirty="0">
                <a:solidFill>
                  <a:schemeClr val="accent3"/>
                </a:solidFill>
                <a:ea typeface="ＭＳ Ｐゴシック" panose="020B0600070205080204" pitchFamily="34" charset="-128"/>
              </a:rPr>
              <a:t>constrained optimization problem</a:t>
            </a:r>
            <a:r>
              <a:rPr lang="en-US" altLang="en-US" sz="1800" dirty="0">
                <a:ea typeface="ＭＳ Ｐゴシック" panose="020B0600070205080204" pitchFamily="34" charset="-128"/>
              </a:rPr>
              <a:t>:</a:t>
            </a:r>
          </a:p>
          <a:p>
            <a:pPr lvl="1">
              <a:lnSpc>
                <a:spcPct val="90000"/>
              </a:lnSpc>
            </a:pPr>
            <a:r>
              <a:rPr lang="en-US" altLang="en-US" sz="1400" dirty="0">
                <a:ea typeface="ＭＳ Ｐゴシック" panose="020B0600070205080204" pitchFamily="34" charset="-128"/>
              </a:rPr>
              <a:t>maximize the sensitivity while constraining the specificity to be more than some fixed number (e.g., .95)</a:t>
            </a:r>
          </a:p>
          <a:p>
            <a:pPr lvl="1">
              <a:lnSpc>
                <a:spcPct val="90000"/>
              </a:lnSpc>
            </a:pPr>
            <a:r>
              <a:rPr lang="en-US" altLang="en-US" sz="1400" dirty="0">
                <a:ea typeface="ＭＳ Ｐゴシック" panose="020B0600070205080204" pitchFamily="34" charset="-128"/>
              </a:rPr>
              <a:t>i.e., maximize the power while constraining the false-positive rate to be less than some fixed number (e.g., .05)</a:t>
            </a:r>
          </a:p>
          <a:p>
            <a:pPr lvl="1">
              <a:lnSpc>
                <a:spcPct val="90000"/>
              </a:lnSpc>
            </a:pPr>
            <a:r>
              <a:rPr lang="en-US" altLang="en-US" sz="1400" dirty="0">
                <a:ea typeface="ＭＳ Ｐゴシック" panose="020B0600070205080204" pitchFamily="34" charset="-128"/>
              </a:rPr>
              <a:t>we’re neglecting the distinction between rates and probabilities here; we’ll be more clear on this later</a:t>
            </a:r>
          </a:p>
          <a:p>
            <a:pPr>
              <a:lnSpc>
                <a:spcPct val="90000"/>
              </a:lnSpc>
            </a:pPr>
            <a:endParaRPr lang="en-US" altLang="en-US" sz="1800" dirty="0">
              <a:ea typeface="ＭＳ Ｐゴシック" panose="020B0600070205080204" pitchFamily="34" charset="-128"/>
            </a:endParaRPr>
          </a:p>
          <a:p>
            <a:pPr>
              <a:lnSpc>
                <a:spcPct val="90000"/>
              </a:lnSpc>
            </a:pPr>
            <a:endParaRPr lang="en-US" altLang="en-US" sz="1800" dirty="0">
              <a:ea typeface="ＭＳ Ｐゴシック" panose="020B0600070205080204" pitchFamily="34" charset="-128"/>
            </a:endParaRPr>
          </a:p>
          <a:p>
            <a:pPr>
              <a:lnSpc>
                <a:spcPct val="90000"/>
              </a:lnSpc>
            </a:pPr>
            <a:endParaRPr lang="en-US" altLang="en-US" sz="1800" dirty="0">
              <a:ea typeface="ＭＳ Ｐゴシック" panose="020B0600070205080204" pitchFamily="34" charset="-128"/>
            </a:endParaRPr>
          </a:p>
          <a:p>
            <a:pPr>
              <a:lnSpc>
                <a:spcPct val="90000"/>
              </a:lnSpc>
            </a:pPr>
            <a:endParaRPr lang="en-US" altLang="en-US" sz="1800" dirty="0">
              <a:ea typeface="ＭＳ Ｐゴシック" panose="020B0600070205080204" pitchFamily="34" charset="-128"/>
            </a:endParaRPr>
          </a:p>
          <a:p>
            <a:pPr>
              <a:lnSpc>
                <a:spcPct val="90000"/>
              </a:lnSpc>
            </a:pPr>
            <a:endParaRPr lang="en-US" altLang="en-US" sz="1800" dirty="0">
              <a:ea typeface="ＭＳ Ｐゴシック" panose="020B0600070205080204" pitchFamily="34" charset="-128"/>
            </a:endParaRPr>
          </a:p>
          <a:p>
            <a:pPr>
              <a:lnSpc>
                <a:spcPct val="90000"/>
              </a:lnSpc>
            </a:pPr>
            <a:endParaRPr lang="en-US" altLang="en-US" sz="1800" dirty="0">
              <a:ea typeface="ＭＳ Ｐゴシック" panose="020B0600070205080204" pitchFamily="34" charset="-128"/>
            </a:endParaRPr>
          </a:p>
        </p:txBody>
      </p:sp>
      <p:sp>
        <p:nvSpPr>
          <p:cNvPr id="2" name="Footer Placeholder 1">
            <a:extLst>
              <a:ext uri="{FF2B5EF4-FFF2-40B4-BE49-F238E27FC236}">
                <a16:creationId xmlns:a16="http://schemas.microsoft.com/office/drawing/2014/main" id="{9976A414-5FF1-6A42-B236-0C04389083DF}"/>
              </a:ext>
            </a:extLst>
          </p:cNvPr>
          <p:cNvSpPr>
            <a:spLocks noGrp="1"/>
          </p:cNvSpPr>
          <p:nvPr>
            <p:ph type="ftr" sz="quarter" idx="3"/>
          </p:nvPr>
        </p:nvSpPr>
        <p:spPr/>
        <p:txBody>
          <a:bodyPr/>
          <a:lstStyle/>
          <a:p>
            <a:r>
              <a:rPr lang="en-US"/>
              <a:t>University of California, Berkeley</a:t>
            </a:r>
            <a:endParaRPr lang="en-US" dirty="0"/>
          </a:p>
        </p:txBody>
      </p:sp>
    </p:spTree>
    <p:extLst>
      <p:ext uri="{BB962C8B-B14F-4D97-AF65-F5344CB8AC3E}">
        <p14:creationId xmlns:p14="http://schemas.microsoft.com/office/powerpoint/2010/main" val="189951355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46"/>
        <p:cNvGrpSpPr/>
        <p:nvPr/>
      </p:nvGrpSpPr>
      <p:grpSpPr>
        <a:xfrm>
          <a:off x="0" y="0"/>
          <a:ext cx="0" cy="0"/>
          <a:chOff x="0" y="0"/>
          <a:chExt cx="0" cy="0"/>
        </a:xfrm>
      </p:grpSpPr>
      <p:sp>
        <p:nvSpPr>
          <p:cNvPr id="447" name="Google Shape;447;p62"/>
          <p:cNvSpPr txBox="1">
            <a:spLocks noGrp="1"/>
          </p:cNvSpPr>
          <p:nvPr>
            <p:ph type="title"/>
          </p:nvPr>
        </p:nvSpPr>
        <p:spPr>
          <a:xfrm>
            <a:off x="311700" y="372500"/>
            <a:ext cx="8520600" cy="733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700" dirty="0"/>
              <a:t>A Tradeoff Curve (the “ROC curve”)</a:t>
            </a:r>
            <a:endParaRPr sz="2700" dirty="0"/>
          </a:p>
        </p:txBody>
      </p:sp>
      <p:cxnSp>
        <p:nvCxnSpPr>
          <p:cNvPr id="448" name="Google Shape;448;p62"/>
          <p:cNvCxnSpPr/>
          <p:nvPr/>
        </p:nvCxnSpPr>
        <p:spPr>
          <a:xfrm flipH="1">
            <a:off x="2831250" y="1556825"/>
            <a:ext cx="19800" cy="2532300"/>
          </a:xfrm>
          <a:prstGeom prst="straightConnector1">
            <a:avLst/>
          </a:prstGeom>
          <a:noFill/>
          <a:ln w="28575" cap="flat" cmpd="sng">
            <a:solidFill>
              <a:schemeClr val="dk2"/>
            </a:solidFill>
            <a:prstDash val="solid"/>
            <a:round/>
            <a:headEnd type="triangle" w="med" len="med"/>
            <a:tailEnd type="none" w="med" len="med"/>
          </a:ln>
        </p:spPr>
      </p:cxnSp>
      <p:cxnSp>
        <p:nvCxnSpPr>
          <p:cNvPr id="449" name="Google Shape;449;p62"/>
          <p:cNvCxnSpPr/>
          <p:nvPr/>
        </p:nvCxnSpPr>
        <p:spPr>
          <a:xfrm rot="10800000">
            <a:off x="2831150" y="4089100"/>
            <a:ext cx="3593100" cy="9300"/>
          </a:xfrm>
          <a:prstGeom prst="straightConnector1">
            <a:avLst/>
          </a:prstGeom>
          <a:noFill/>
          <a:ln w="28575" cap="flat" cmpd="sng">
            <a:solidFill>
              <a:schemeClr val="dk2"/>
            </a:solidFill>
            <a:prstDash val="solid"/>
            <a:round/>
            <a:headEnd type="triangle" w="med" len="med"/>
            <a:tailEnd type="none" w="med" len="med"/>
          </a:ln>
        </p:spPr>
      </p:cxnSp>
      <p:sp>
        <p:nvSpPr>
          <p:cNvPr id="450" name="Google Shape;450;p62"/>
          <p:cNvSpPr txBox="1"/>
          <p:nvPr/>
        </p:nvSpPr>
        <p:spPr>
          <a:xfrm>
            <a:off x="3406350" y="4141000"/>
            <a:ext cx="1988400" cy="63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False positive rate</a:t>
            </a:r>
            <a:endParaRPr>
              <a:latin typeface="Roboto"/>
              <a:ea typeface="Roboto"/>
              <a:cs typeface="Roboto"/>
              <a:sym typeface="Roboto"/>
            </a:endParaRPr>
          </a:p>
        </p:txBody>
      </p:sp>
      <p:sp>
        <p:nvSpPr>
          <p:cNvPr id="451" name="Google Shape;451;p62"/>
          <p:cNvSpPr txBox="1"/>
          <p:nvPr/>
        </p:nvSpPr>
        <p:spPr>
          <a:xfrm rot="-5400000">
            <a:off x="1871000" y="2559150"/>
            <a:ext cx="1688100" cy="63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True positive rate</a:t>
            </a:r>
            <a:endParaRPr>
              <a:latin typeface="Roboto"/>
              <a:ea typeface="Roboto"/>
              <a:cs typeface="Roboto"/>
              <a:sym typeface="Roboto"/>
            </a:endParaRPr>
          </a:p>
        </p:txBody>
      </p:sp>
      <p:cxnSp>
        <p:nvCxnSpPr>
          <p:cNvPr id="452" name="Google Shape;452;p62"/>
          <p:cNvCxnSpPr/>
          <p:nvPr/>
        </p:nvCxnSpPr>
        <p:spPr>
          <a:xfrm rot="10800000">
            <a:off x="2724750" y="1868475"/>
            <a:ext cx="131100" cy="0"/>
          </a:xfrm>
          <a:prstGeom prst="straightConnector1">
            <a:avLst/>
          </a:prstGeom>
          <a:noFill/>
          <a:ln w="9525" cap="flat" cmpd="sng">
            <a:solidFill>
              <a:schemeClr val="dk2"/>
            </a:solidFill>
            <a:prstDash val="solid"/>
            <a:round/>
            <a:headEnd type="none" w="med" len="med"/>
            <a:tailEnd type="none" w="med" len="med"/>
          </a:ln>
        </p:spPr>
      </p:cxnSp>
      <p:sp>
        <p:nvSpPr>
          <p:cNvPr id="453" name="Google Shape;453;p62"/>
          <p:cNvSpPr txBox="1"/>
          <p:nvPr/>
        </p:nvSpPr>
        <p:spPr>
          <a:xfrm>
            <a:off x="2399900" y="1680750"/>
            <a:ext cx="357600" cy="303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1</a:t>
            </a:r>
            <a:endParaRPr>
              <a:latin typeface="Roboto"/>
              <a:ea typeface="Roboto"/>
              <a:cs typeface="Roboto"/>
              <a:sym typeface="Roboto"/>
            </a:endParaRPr>
          </a:p>
        </p:txBody>
      </p:sp>
      <p:sp>
        <p:nvSpPr>
          <p:cNvPr id="454" name="Google Shape;454;p62"/>
          <p:cNvSpPr txBox="1"/>
          <p:nvPr/>
        </p:nvSpPr>
        <p:spPr>
          <a:xfrm>
            <a:off x="5728975" y="4200575"/>
            <a:ext cx="357600" cy="303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1</a:t>
            </a:r>
            <a:endParaRPr>
              <a:latin typeface="Roboto"/>
              <a:ea typeface="Roboto"/>
              <a:cs typeface="Roboto"/>
              <a:sym typeface="Roboto"/>
            </a:endParaRPr>
          </a:p>
        </p:txBody>
      </p:sp>
      <p:cxnSp>
        <p:nvCxnSpPr>
          <p:cNvPr id="455" name="Google Shape;455;p62"/>
          <p:cNvCxnSpPr/>
          <p:nvPr/>
        </p:nvCxnSpPr>
        <p:spPr>
          <a:xfrm rot="10800000">
            <a:off x="5860075" y="4089100"/>
            <a:ext cx="4200" cy="128100"/>
          </a:xfrm>
          <a:prstGeom prst="straightConnector1">
            <a:avLst/>
          </a:prstGeom>
          <a:noFill/>
          <a:ln w="9525" cap="flat" cmpd="sng">
            <a:solidFill>
              <a:schemeClr val="dk2"/>
            </a:solidFill>
            <a:prstDash val="solid"/>
            <a:round/>
            <a:headEnd type="none" w="med" len="med"/>
            <a:tailEnd type="none" w="med" len="med"/>
          </a:ln>
        </p:spPr>
      </p:cxnSp>
      <p:sp>
        <p:nvSpPr>
          <p:cNvPr id="456" name="Google Shape;456;p62"/>
          <p:cNvSpPr txBox="1"/>
          <p:nvPr/>
        </p:nvSpPr>
        <p:spPr>
          <a:xfrm>
            <a:off x="2498250" y="4089100"/>
            <a:ext cx="357600" cy="303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0</a:t>
            </a:r>
            <a:endParaRPr>
              <a:latin typeface="Roboto"/>
              <a:ea typeface="Roboto"/>
              <a:cs typeface="Roboto"/>
              <a:sym typeface="Roboto"/>
            </a:endParaRPr>
          </a:p>
        </p:txBody>
      </p:sp>
      <p:sp>
        <p:nvSpPr>
          <p:cNvPr id="457" name="Google Shape;457;p62"/>
          <p:cNvSpPr/>
          <p:nvPr/>
        </p:nvSpPr>
        <p:spPr>
          <a:xfrm>
            <a:off x="5796625" y="1804425"/>
            <a:ext cx="131100" cy="1281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62"/>
          <p:cNvSpPr/>
          <p:nvPr/>
        </p:nvSpPr>
        <p:spPr>
          <a:xfrm>
            <a:off x="2775600" y="4012900"/>
            <a:ext cx="131100" cy="1281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59" name="Google Shape;459;p62"/>
          <p:cNvCxnSpPr>
            <a:stCxn id="458" idx="7"/>
            <a:endCxn id="457" idx="3"/>
          </p:cNvCxnSpPr>
          <p:nvPr/>
        </p:nvCxnSpPr>
        <p:spPr>
          <a:xfrm rot="10800000" flipH="1">
            <a:off x="2887501" y="1913660"/>
            <a:ext cx="2928300" cy="2118000"/>
          </a:xfrm>
          <a:prstGeom prst="straightConnector1">
            <a:avLst/>
          </a:prstGeom>
          <a:noFill/>
          <a:ln w="28575" cap="flat" cmpd="sng">
            <a:solidFill>
              <a:srgbClr val="F9CB9C"/>
            </a:solidFill>
            <a:prstDash val="dash"/>
            <a:round/>
            <a:headEnd type="none" w="med" len="med"/>
            <a:tailEnd type="none" w="med" len="med"/>
          </a:ln>
        </p:spPr>
      </p:cxnSp>
      <p:sp>
        <p:nvSpPr>
          <p:cNvPr id="460" name="Google Shape;460;p62"/>
          <p:cNvSpPr txBox="1"/>
          <p:nvPr/>
        </p:nvSpPr>
        <p:spPr>
          <a:xfrm>
            <a:off x="6005725" y="1767150"/>
            <a:ext cx="1681264" cy="400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Roboto"/>
                <a:ea typeface="Roboto"/>
                <a:cs typeface="Roboto"/>
                <a:sym typeface="Roboto"/>
              </a:rPr>
              <a:t>Threshold = 0</a:t>
            </a:r>
            <a:endParaRPr dirty="0">
              <a:latin typeface="Roboto"/>
              <a:ea typeface="Roboto"/>
              <a:cs typeface="Roboto"/>
              <a:sym typeface="Roboto"/>
            </a:endParaRPr>
          </a:p>
        </p:txBody>
      </p:sp>
      <p:sp>
        <p:nvSpPr>
          <p:cNvPr id="461" name="Google Shape;461;p62"/>
          <p:cNvSpPr txBox="1"/>
          <p:nvPr/>
        </p:nvSpPr>
        <p:spPr>
          <a:xfrm>
            <a:off x="1299000" y="4370800"/>
            <a:ext cx="1607700" cy="400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Roboto"/>
                <a:ea typeface="Roboto"/>
                <a:cs typeface="Roboto"/>
                <a:sym typeface="Roboto"/>
              </a:rPr>
              <a:t>Threshold = 1</a:t>
            </a:r>
            <a:endParaRPr dirty="0">
              <a:latin typeface="Roboto"/>
              <a:ea typeface="Roboto"/>
              <a:cs typeface="Roboto"/>
              <a:sym typeface="Roboto"/>
            </a:endParaRPr>
          </a:p>
        </p:txBody>
      </p:sp>
      <p:sp>
        <p:nvSpPr>
          <p:cNvPr id="462" name="Google Shape;462;p62"/>
          <p:cNvSpPr/>
          <p:nvPr/>
        </p:nvSpPr>
        <p:spPr>
          <a:xfrm>
            <a:off x="2870750" y="1897775"/>
            <a:ext cx="2920400" cy="2145600"/>
          </a:xfrm>
          <a:custGeom>
            <a:avLst/>
            <a:gdLst/>
            <a:ahLst/>
            <a:cxnLst/>
            <a:rect l="l" t="t" r="r" b="b"/>
            <a:pathLst>
              <a:path w="116816" h="85824" extrusionOk="0">
                <a:moveTo>
                  <a:pt x="0" y="85824"/>
                </a:moveTo>
                <a:cubicBezTo>
                  <a:pt x="2543" y="78950"/>
                  <a:pt x="5880" y="55706"/>
                  <a:pt x="15257" y="44581"/>
                </a:cubicBezTo>
                <a:cubicBezTo>
                  <a:pt x="24634" y="33456"/>
                  <a:pt x="39336" y="26502"/>
                  <a:pt x="56262" y="19072"/>
                </a:cubicBezTo>
                <a:cubicBezTo>
                  <a:pt x="73189" y="11642"/>
                  <a:pt x="106724" y="3179"/>
                  <a:pt x="116816" y="0"/>
                </a:cubicBezTo>
              </a:path>
            </a:pathLst>
          </a:custGeom>
          <a:noFill/>
          <a:ln w="28575" cap="flat" cmpd="sng">
            <a:solidFill>
              <a:srgbClr val="93C47D"/>
            </a:solidFill>
            <a:prstDash val="solid"/>
            <a:round/>
            <a:headEnd type="none" w="med" len="med"/>
            <a:tailEnd type="none" w="med" len="med"/>
          </a:ln>
        </p:spPr>
      </p:sp>
    </p:spTree>
    <p:extLst>
      <p:ext uri="{BB962C8B-B14F-4D97-AF65-F5344CB8AC3E}">
        <p14:creationId xmlns:p14="http://schemas.microsoft.com/office/powerpoint/2010/main" val="1896846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5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6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5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6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5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Title 1">
            <a:extLst>
              <a:ext uri="{FF2B5EF4-FFF2-40B4-BE49-F238E27FC236}">
                <a16:creationId xmlns:a16="http://schemas.microsoft.com/office/drawing/2014/main" id="{E5374A19-D6EA-BB4F-AD84-5AFE19F4EB9F}"/>
              </a:ext>
            </a:extLst>
          </p:cNvPr>
          <p:cNvSpPr>
            <a:spLocks noGrp="1" noChangeArrowheads="1"/>
          </p:cNvSpPr>
          <p:nvPr>
            <p:ph type="title"/>
          </p:nvPr>
        </p:nvSpPr>
        <p:spPr>
          <a:xfrm>
            <a:off x="1255853" y="276225"/>
            <a:ext cx="6879153" cy="857250"/>
          </a:xfrm>
        </p:spPr>
        <p:txBody>
          <a:bodyPr>
            <a:normAutofit/>
          </a:bodyPr>
          <a:lstStyle/>
          <a:p>
            <a:r>
              <a:rPr lang="en-US" altLang="en-US" sz="2700" dirty="0">
                <a:ea typeface="ＭＳ Ｐゴシック" panose="020B0600070205080204" pitchFamily="34" charset="-128"/>
              </a:rPr>
              <a:t>The </a:t>
            </a:r>
            <a:r>
              <a:rPr lang="en-US" altLang="en-US" sz="2700" dirty="0" err="1">
                <a:ea typeface="ＭＳ Ｐゴシック" panose="020B0600070205080204" pitchFamily="34" charset="-128"/>
              </a:rPr>
              <a:t>Neyman</a:t>
            </a:r>
            <a:r>
              <a:rPr lang="en-US" altLang="en-US" sz="2700" dirty="0">
                <a:ea typeface="ＭＳ Ｐゴシック" panose="020B0600070205080204" pitchFamily="34" charset="-128"/>
              </a:rPr>
              <a:t>-Pearson Formulation (1932)</a:t>
            </a:r>
          </a:p>
        </p:txBody>
      </p:sp>
      <p:sp>
        <p:nvSpPr>
          <p:cNvPr id="7170" name="Content Placeholder 2">
            <a:extLst>
              <a:ext uri="{FF2B5EF4-FFF2-40B4-BE49-F238E27FC236}">
                <a16:creationId xmlns:a16="http://schemas.microsoft.com/office/drawing/2014/main" id="{911D7269-71CC-0A48-95DB-3118BD19FD43}"/>
              </a:ext>
            </a:extLst>
          </p:cNvPr>
          <p:cNvSpPr>
            <a:spLocks noGrp="1" noChangeArrowheads="1"/>
          </p:cNvSpPr>
          <p:nvPr>
            <p:ph idx="1"/>
          </p:nvPr>
        </p:nvSpPr>
        <p:spPr>
          <a:xfrm>
            <a:off x="1476375" y="1371600"/>
            <a:ext cx="6172200" cy="3190875"/>
          </a:xfrm>
        </p:spPr>
        <p:txBody>
          <a:bodyPr/>
          <a:lstStyle/>
          <a:p>
            <a:pPr>
              <a:lnSpc>
                <a:spcPct val="90000"/>
              </a:lnSpc>
            </a:pPr>
            <a:r>
              <a:rPr lang="en-US" altLang="en-US" sz="1800" dirty="0">
                <a:ea typeface="ＭＳ Ｐゴシック" panose="020B0600070205080204" pitchFamily="34" charset="-128"/>
              </a:rPr>
              <a:t>Turn the problem into a </a:t>
            </a:r>
            <a:r>
              <a:rPr lang="en-US" altLang="en-US" sz="1800" dirty="0">
                <a:solidFill>
                  <a:schemeClr val="accent3"/>
                </a:solidFill>
                <a:ea typeface="ＭＳ Ｐゴシック" panose="020B0600070205080204" pitchFamily="34" charset="-128"/>
              </a:rPr>
              <a:t>constrained optimization problem</a:t>
            </a:r>
            <a:r>
              <a:rPr lang="en-US" altLang="en-US" sz="1800" dirty="0">
                <a:ea typeface="ＭＳ Ｐゴシック" panose="020B0600070205080204" pitchFamily="34" charset="-128"/>
              </a:rPr>
              <a:t>:</a:t>
            </a:r>
          </a:p>
          <a:p>
            <a:pPr lvl="1">
              <a:lnSpc>
                <a:spcPct val="90000"/>
              </a:lnSpc>
            </a:pPr>
            <a:r>
              <a:rPr lang="en-US" altLang="en-US" sz="1400" dirty="0">
                <a:ea typeface="ＭＳ Ｐゴシック" panose="020B0600070205080204" pitchFamily="34" charset="-128"/>
              </a:rPr>
              <a:t>maximize the power while constraining the false-positive rate to be under some fixed number (e.g., .05)</a:t>
            </a:r>
          </a:p>
          <a:p>
            <a:pPr>
              <a:lnSpc>
                <a:spcPct val="90000"/>
              </a:lnSpc>
            </a:pPr>
            <a:r>
              <a:rPr lang="en-US" altLang="en-US" sz="1800" dirty="0">
                <a:ea typeface="ＭＳ Ｐゴシック" panose="020B0600070205080204" pitchFamily="34" charset="-128"/>
              </a:rPr>
              <a:t>A very fruitful idea, and sometimes the right idea, but not to be viewed as written in stone</a:t>
            </a:r>
          </a:p>
          <a:p>
            <a:pPr>
              <a:lnSpc>
                <a:spcPct val="90000"/>
              </a:lnSpc>
            </a:pPr>
            <a:endParaRPr lang="en-US" altLang="en-US" sz="1800" dirty="0">
              <a:ea typeface="ＭＳ Ｐゴシック" panose="020B0600070205080204" pitchFamily="34" charset="-128"/>
            </a:endParaRPr>
          </a:p>
          <a:p>
            <a:pPr>
              <a:lnSpc>
                <a:spcPct val="90000"/>
              </a:lnSpc>
            </a:pPr>
            <a:endParaRPr lang="en-US" altLang="en-US" sz="1800" dirty="0">
              <a:ea typeface="ＭＳ Ｐゴシック" panose="020B0600070205080204" pitchFamily="34" charset="-128"/>
            </a:endParaRPr>
          </a:p>
          <a:p>
            <a:pPr>
              <a:lnSpc>
                <a:spcPct val="90000"/>
              </a:lnSpc>
            </a:pPr>
            <a:endParaRPr lang="en-US" altLang="en-US" sz="1800" dirty="0">
              <a:ea typeface="ＭＳ Ｐゴシック" panose="020B0600070205080204" pitchFamily="34" charset="-128"/>
            </a:endParaRPr>
          </a:p>
          <a:p>
            <a:pPr>
              <a:lnSpc>
                <a:spcPct val="90000"/>
              </a:lnSpc>
            </a:pPr>
            <a:endParaRPr lang="en-US" altLang="en-US" sz="1800" dirty="0">
              <a:ea typeface="ＭＳ Ｐゴシック" panose="020B0600070205080204" pitchFamily="34" charset="-128"/>
            </a:endParaRPr>
          </a:p>
          <a:p>
            <a:pPr>
              <a:lnSpc>
                <a:spcPct val="90000"/>
              </a:lnSpc>
            </a:pPr>
            <a:endParaRPr lang="en-US" altLang="en-US" sz="1800" dirty="0">
              <a:ea typeface="ＭＳ Ｐゴシック" panose="020B0600070205080204" pitchFamily="34" charset="-128"/>
            </a:endParaRPr>
          </a:p>
          <a:p>
            <a:pPr>
              <a:lnSpc>
                <a:spcPct val="90000"/>
              </a:lnSpc>
            </a:pPr>
            <a:endParaRPr lang="en-US" altLang="en-US" sz="1800" dirty="0">
              <a:ea typeface="ＭＳ Ｐゴシック" panose="020B0600070205080204" pitchFamily="34" charset="-128"/>
            </a:endParaRPr>
          </a:p>
        </p:txBody>
      </p:sp>
      <p:sp>
        <p:nvSpPr>
          <p:cNvPr id="2" name="Footer Placeholder 1">
            <a:extLst>
              <a:ext uri="{FF2B5EF4-FFF2-40B4-BE49-F238E27FC236}">
                <a16:creationId xmlns:a16="http://schemas.microsoft.com/office/drawing/2014/main" id="{9976A414-5FF1-6A42-B236-0C04389083DF}"/>
              </a:ext>
            </a:extLst>
          </p:cNvPr>
          <p:cNvSpPr>
            <a:spLocks noGrp="1"/>
          </p:cNvSpPr>
          <p:nvPr>
            <p:ph type="ftr" sz="quarter" idx="3"/>
          </p:nvPr>
        </p:nvSpPr>
        <p:spPr/>
        <p:txBody>
          <a:bodyPr/>
          <a:lstStyle/>
          <a:p>
            <a:r>
              <a:rPr lang="en-US"/>
              <a:t>University of California, Berkeley</a:t>
            </a:r>
            <a:endParaRPr lang="en-US" dirty="0"/>
          </a:p>
        </p:txBody>
      </p:sp>
    </p:spTree>
    <p:extLst>
      <p:ext uri="{BB962C8B-B14F-4D97-AF65-F5344CB8AC3E}">
        <p14:creationId xmlns:p14="http://schemas.microsoft.com/office/powerpoint/2010/main" val="32036888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Title 1">
            <a:extLst>
              <a:ext uri="{FF2B5EF4-FFF2-40B4-BE49-F238E27FC236}">
                <a16:creationId xmlns:a16="http://schemas.microsoft.com/office/drawing/2014/main" id="{E5374A19-D6EA-BB4F-AD84-5AFE19F4EB9F}"/>
              </a:ext>
            </a:extLst>
          </p:cNvPr>
          <p:cNvSpPr>
            <a:spLocks noGrp="1" noChangeArrowheads="1"/>
          </p:cNvSpPr>
          <p:nvPr>
            <p:ph type="title"/>
          </p:nvPr>
        </p:nvSpPr>
        <p:spPr>
          <a:xfrm>
            <a:off x="1543050" y="276225"/>
            <a:ext cx="6172200" cy="857250"/>
          </a:xfrm>
        </p:spPr>
        <p:txBody>
          <a:bodyPr>
            <a:normAutofit/>
          </a:bodyPr>
          <a:lstStyle/>
          <a:p>
            <a:r>
              <a:rPr lang="en-US" altLang="en-US" sz="2700" dirty="0">
                <a:ea typeface="ＭＳ Ｐゴシック" panose="020B0600070205080204" pitchFamily="34" charset="-128"/>
              </a:rPr>
              <a:t>Still Further Perspective</a:t>
            </a:r>
          </a:p>
        </p:txBody>
      </p:sp>
      <p:sp>
        <p:nvSpPr>
          <p:cNvPr id="7170" name="Content Placeholder 2">
            <a:extLst>
              <a:ext uri="{FF2B5EF4-FFF2-40B4-BE49-F238E27FC236}">
                <a16:creationId xmlns:a16="http://schemas.microsoft.com/office/drawing/2014/main" id="{911D7269-71CC-0A48-95DB-3118BD19FD43}"/>
              </a:ext>
            </a:extLst>
          </p:cNvPr>
          <p:cNvSpPr>
            <a:spLocks noGrp="1" noChangeArrowheads="1"/>
          </p:cNvSpPr>
          <p:nvPr>
            <p:ph idx="1"/>
          </p:nvPr>
        </p:nvSpPr>
        <p:spPr>
          <a:xfrm>
            <a:off x="1466214" y="1215687"/>
            <a:ext cx="6700324" cy="3398354"/>
          </a:xfrm>
        </p:spPr>
        <p:txBody>
          <a:bodyPr>
            <a:normAutofit/>
          </a:bodyPr>
          <a:lstStyle/>
          <a:p>
            <a:pPr>
              <a:lnSpc>
                <a:spcPct val="90000"/>
              </a:lnSpc>
            </a:pPr>
            <a:r>
              <a:rPr lang="en-US" altLang="en-US" sz="1800" dirty="0">
                <a:ea typeface="ＭＳ Ｐゴシック" panose="020B0600070205080204" pitchFamily="34" charset="-128"/>
              </a:rPr>
              <a:t>How does “Data Science” relate to “Machine Learning” and to “Artificial Intelligence”?</a:t>
            </a:r>
          </a:p>
          <a:p>
            <a:pPr>
              <a:lnSpc>
                <a:spcPct val="90000"/>
              </a:lnSpc>
            </a:pPr>
            <a:r>
              <a:rPr lang="en-US" altLang="en-US" sz="1800" dirty="0">
                <a:ea typeface="ＭＳ Ｐゴシック" panose="020B0600070205080204" pitchFamily="34" charset="-128"/>
              </a:rPr>
              <a:t>The phrase “Machine Learning” arose in the early 1980’s</a:t>
            </a:r>
          </a:p>
          <a:p>
            <a:pPr lvl="1">
              <a:lnSpc>
                <a:spcPct val="90000"/>
              </a:lnSpc>
            </a:pPr>
            <a:r>
              <a:rPr lang="en-US" altLang="en-US" sz="1400" dirty="0">
                <a:ea typeface="ＭＳ Ｐゴシック" panose="020B0600070205080204" pitchFamily="34" charset="-128"/>
              </a:rPr>
              <a:t>the idea was that instead of programming computers, we would let them learn from experience, somewhat like humans and animals</a:t>
            </a:r>
          </a:p>
          <a:p>
            <a:pPr lvl="1">
              <a:lnSpc>
                <a:spcPct val="90000"/>
              </a:lnSpc>
            </a:pPr>
            <a:r>
              <a:rPr lang="en-US" altLang="en-US" sz="1400" dirty="0">
                <a:ea typeface="ＭＳ Ｐゴシック" panose="020B0600070205080204" pitchFamily="34" charset="-128"/>
              </a:rPr>
              <a:t>the actual methods and concepts developed in the field are clearly related to, if not identical to, those of statistical inference and decision theory </a:t>
            </a:r>
          </a:p>
          <a:p>
            <a:pPr>
              <a:lnSpc>
                <a:spcPct val="90000"/>
              </a:lnSpc>
            </a:pPr>
            <a:r>
              <a:rPr lang="en-US" altLang="en-US" sz="1800" dirty="0">
                <a:ea typeface="ＭＳ Ｐゴシック" panose="020B0600070205080204" pitchFamily="34" charset="-128"/>
              </a:rPr>
              <a:t>I think of Machine Learning as the engineering side of Statistics (treating “engineering” with reverence)</a:t>
            </a:r>
          </a:p>
          <a:p>
            <a:pPr lvl="1">
              <a:lnSpc>
                <a:spcPct val="90000"/>
              </a:lnSpc>
            </a:pPr>
            <a:r>
              <a:rPr lang="en-US" altLang="en-US" sz="1400" dirty="0">
                <a:ea typeface="ＭＳ Ｐゴシック" panose="020B0600070205080204" pitchFamily="34" charset="-128"/>
              </a:rPr>
              <a:t>on the next slide, see my industry-centric history of Machine Learning</a:t>
            </a:r>
            <a:endParaRPr lang="en-US" altLang="en-US" sz="1000" dirty="0">
              <a:ea typeface="ＭＳ Ｐゴシック" panose="020B0600070205080204" pitchFamily="34" charset="-128"/>
            </a:endParaRPr>
          </a:p>
          <a:p>
            <a:pPr>
              <a:lnSpc>
                <a:spcPct val="90000"/>
              </a:lnSpc>
            </a:pPr>
            <a:endParaRPr lang="en-US" altLang="en-US" sz="1800" dirty="0">
              <a:ea typeface="ＭＳ Ｐゴシック" panose="020B0600070205080204" pitchFamily="34" charset="-128"/>
            </a:endParaRPr>
          </a:p>
          <a:p>
            <a:pPr marL="457200" lvl="1" indent="0">
              <a:lnSpc>
                <a:spcPct val="90000"/>
              </a:lnSpc>
              <a:buNone/>
            </a:pPr>
            <a:endParaRPr lang="en-US" altLang="en-US" sz="1500" dirty="0">
              <a:ea typeface="ＭＳ Ｐゴシック" panose="020B0600070205080204" pitchFamily="34" charset="-128"/>
            </a:endParaRPr>
          </a:p>
        </p:txBody>
      </p:sp>
      <p:sp>
        <p:nvSpPr>
          <p:cNvPr id="2" name="Footer Placeholder 1">
            <a:extLst>
              <a:ext uri="{FF2B5EF4-FFF2-40B4-BE49-F238E27FC236}">
                <a16:creationId xmlns:a16="http://schemas.microsoft.com/office/drawing/2014/main" id="{4D934C9A-EA2F-B344-9530-0DCA68D708FF}"/>
              </a:ext>
            </a:extLst>
          </p:cNvPr>
          <p:cNvSpPr>
            <a:spLocks noGrp="1"/>
          </p:cNvSpPr>
          <p:nvPr>
            <p:ph type="ftr" sz="quarter" idx="3"/>
          </p:nvPr>
        </p:nvSpPr>
        <p:spPr/>
        <p:txBody>
          <a:bodyPr/>
          <a:lstStyle/>
          <a:p>
            <a:r>
              <a:rPr lang="en-US"/>
              <a:t>University of California, Berkeley</a:t>
            </a:r>
            <a:endParaRPr lang="en-US" dirty="0"/>
          </a:p>
        </p:txBody>
      </p:sp>
    </p:spTree>
    <p:extLst>
      <p:ext uri="{BB962C8B-B14F-4D97-AF65-F5344CB8AC3E}">
        <p14:creationId xmlns:p14="http://schemas.microsoft.com/office/powerpoint/2010/main" val="141627414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val 6">
            <a:extLst>
              <a:ext uri="{FF2B5EF4-FFF2-40B4-BE49-F238E27FC236}">
                <a16:creationId xmlns:a16="http://schemas.microsoft.com/office/drawing/2014/main" id="{84265E11-BC0F-834E-B6F4-A000CA7EB813}"/>
              </a:ext>
            </a:extLst>
          </p:cNvPr>
          <p:cNvSpPr/>
          <p:nvPr/>
        </p:nvSpPr>
        <p:spPr>
          <a:xfrm rot="5400000">
            <a:off x="3288558" y="2241005"/>
            <a:ext cx="1386609" cy="671499"/>
          </a:xfrm>
          <a:prstGeom prst="ellips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2"/>
              </a:solidFill>
            </a:endParaRPr>
          </a:p>
        </p:txBody>
      </p:sp>
      <p:graphicFrame>
        <p:nvGraphicFramePr>
          <p:cNvPr id="3" name="Table 2">
            <a:extLst>
              <a:ext uri="{FF2B5EF4-FFF2-40B4-BE49-F238E27FC236}">
                <a16:creationId xmlns:a16="http://schemas.microsoft.com/office/drawing/2014/main" id="{BA8124FA-19E4-9546-9C40-3DE00D3C0C08}"/>
              </a:ext>
            </a:extLst>
          </p:cNvPr>
          <p:cNvGraphicFramePr>
            <a:graphicFrameLocks noGrp="1"/>
          </p:cNvGraphicFramePr>
          <p:nvPr>
            <p:extLst>
              <p:ext uri="{D42A27DB-BD31-4B8C-83A1-F6EECF244321}">
                <p14:modId xmlns:p14="http://schemas.microsoft.com/office/powerpoint/2010/main" val="1535025331"/>
              </p:ext>
            </p:extLst>
          </p:nvPr>
        </p:nvGraphicFramePr>
        <p:xfrm>
          <a:off x="3439114" y="1824235"/>
          <a:ext cx="1901630" cy="1483260"/>
        </p:xfrm>
        <a:graphic>
          <a:graphicData uri="http://schemas.openxmlformats.org/drawingml/2006/table">
            <a:tbl>
              <a:tblPr firstRow="1" bandRow="1">
                <a:tableStyleId>{5940675A-B579-460E-94D1-54222C63F5DA}</a:tableStyleId>
              </a:tblPr>
              <a:tblGrid>
                <a:gridCol w="950815">
                  <a:extLst>
                    <a:ext uri="{9D8B030D-6E8A-4147-A177-3AD203B41FA5}">
                      <a16:colId xmlns:a16="http://schemas.microsoft.com/office/drawing/2014/main" val="2867805166"/>
                    </a:ext>
                  </a:extLst>
                </a:gridCol>
                <a:gridCol w="950815">
                  <a:extLst>
                    <a:ext uri="{9D8B030D-6E8A-4147-A177-3AD203B41FA5}">
                      <a16:colId xmlns:a16="http://schemas.microsoft.com/office/drawing/2014/main" val="3118259853"/>
                    </a:ext>
                  </a:extLst>
                </a:gridCol>
              </a:tblGrid>
              <a:tr h="741630">
                <a:tc>
                  <a:txBody>
                    <a:bodyPr/>
                    <a:lstStyle/>
                    <a:p>
                      <a:pPr lvl="0" algn="ctr"/>
                      <a:endParaRPr lang="en-US" dirty="0"/>
                    </a:p>
                  </a:txBody>
                  <a:tcPr anchor="ctr"/>
                </a:tc>
                <a:tc>
                  <a:txBody>
                    <a:bodyPr/>
                    <a:lstStyle/>
                    <a:p>
                      <a:endParaRPr lang="en-US" dirty="0"/>
                    </a:p>
                  </a:txBody>
                  <a:tcPr/>
                </a:tc>
                <a:extLst>
                  <a:ext uri="{0D108BD9-81ED-4DB2-BD59-A6C34878D82A}">
                    <a16:rowId xmlns:a16="http://schemas.microsoft.com/office/drawing/2014/main" val="2465380068"/>
                  </a:ext>
                </a:extLst>
              </a:tr>
              <a:tr h="741630">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934244337"/>
                  </a:ext>
                </a:extLst>
              </a:tr>
            </a:tbl>
          </a:graphicData>
        </a:graphic>
      </p:graphicFrame>
      <p:sp>
        <p:nvSpPr>
          <p:cNvPr id="7169" name="Title 1">
            <a:extLst>
              <a:ext uri="{FF2B5EF4-FFF2-40B4-BE49-F238E27FC236}">
                <a16:creationId xmlns:a16="http://schemas.microsoft.com/office/drawing/2014/main" id="{E5374A19-D6EA-BB4F-AD84-5AFE19F4EB9F}"/>
              </a:ext>
            </a:extLst>
          </p:cNvPr>
          <p:cNvSpPr>
            <a:spLocks noGrp="1" noChangeArrowheads="1"/>
          </p:cNvSpPr>
          <p:nvPr>
            <p:ph type="title"/>
          </p:nvPr>
        </p:nvSpPr>
        <p:spPr>
          <a:xfrm>
            <a:off x="1255854" y="276225"/>
            <a:ext cx="6571526" cy="857250"/>
          </a:xfrm>
        </p:spPr>
        <p:txBody>
          <a:bodyPr>
            <a:normAutofit/>
          </a:bodyPr>
          <a:lstStyle/>
          <a:p>
            <a:r>
              <a:rPr lang="en-US" altLang="en-US" sz="2700" dirty="0">
                <a:ea typeface="ＭＳ Ｐゴシック" panose="020B0600070205080204" pitchFamily="34" charset="-128"/>
              </a:rPr>
              <a:t>Some Column-Wise Rates</a:t>
            </a:r>
          </a:p>
        </p:txBody>
      </p:sp>
      <p:sp>
        <p:nvSpPr>
          <p:cNvPr id="2" name="Footer Placeholder 1">
            <a:extLst>
              <a:ext uri="{FF2B5EF4-FFF2-40B4-BE49-F238E27FC236}">
                <a16:creationId xmlns:a16="http://schemas.microsoft.com/office/drawing/2014/main" id="{92F13761-BD1A-C04D-A290-0FF419551A4F}"/>
              </a:ext>
            </a:extLst>
          </p:cNvPr>
          <p:cNvSpPr>
            <a:spLocks noGrp="1"/>
          </p:cNvSpPr>
          <p:nvPr>
            <p:ph type="ftr" sz="quarter" idx="3"/>
          </p:nvPr>
        </p:nvSpPr>
        <p:spPr/>
        <p:txBody>
          <a:bodyPr/>
          <a:lstStyle/>
          <a:p>
            <a:r>
              <a:rPr lang="en-US"/>
              <a:t>University of California, Berkeley</a:t>
            </a:r>
            <a:endParaRPr lang="en-US" dirty="0"/>
          </a:p>
        </p:txBody>
      </p:sp>
      <p:sp>
        <p:nvSpPr>
          <p:cNvPr id="4" name="TextBox 3">
            <a:extLst>
              <a:ext uri="{FF2B5EF4-FFF2-40B4-BE49-F238E27FC236}">
                <a16:creationId xmlns:a16="http://schemas.microsoft.com/office/drawing/2014/main" id="{94F93651-864A-E64A-9DDC-CBBAD2BB67C9}"/>
              </a:ext>
            </a:extLst>
          </p:cNvPr>
          <p:cNvSpPr txBox="1"/>
          <p:nvPr/>
        </p:nvSpPr>
        <p:spPr>
          <a:xfrm>
            <a:off x="3812687" y="1133475"/>
            <a:ext cx="1154483" cy="369332"/>
          </a:xfrm>
          <a:prstGeom prst="rect">
            <a:avLst/>
          </a:prstGeom>
          <a:noFill/>
        </p:spPr>
        <p:txBody>
          <a:bodyPr wrap="none" rtlCol="0">
            <a:spAutoFit/>
          </a:bodyPr>
          <a:lstStyle/>
          <a:p>
            <a:r>
              <a:rPr lang="en-US" dirty="0"/>
              <a:t>Decision</a:t>
            </a:r>
          </a:p>
        </p:txBody>
      </p:sp>
      <p:sp>
        <p:nvSpPr>
          <p:cNvPr id="5" name="TextBox 4">
            <a:extLst>
              <a:ext uri="{FF2B5EF4-FFF2-40B4-BE49-F238E27FC236}">
                <a16:creationId xmlns:a16="http://schemas.microsoft.com/office/drawing/2014/main" id="{E1837D10-8289-3844-A408-F90F295CA70D}"/>
              </a:ext>
            </a:extLst>
          </p:cNvPr>
          <p:cNvSpPr txBox="1"/>
          <p:nvPr/>
        </p:nvSpPr>
        <p:spPr>
          <a:xfrm rot="16200000">
            <a:off x="2354776" y="2381198"/>
            <a:ext cx="969753" cy="369332"/>
          </a:xfrm>
          <a:prstGeom prst="rect">
            <a:avLst/>
          </a:prstGeom>
          <a:noFill/>
        </p:spPr>
        <p:txBody>
          <a:bodyPr wrap="none" rtlCol="0">
            <a:spAutoFit/>
          </a:bodyPr>
          <a:lstStyle/>
          <a:p>
            <a:r>
              <a:rPr lang="en-US" dirty="0"/>
              <a:t>Reality</a:t>
            </a:r>
          </a:p>
        </p:txBody>
      </p:sp>
      <p:sp>
        <p:nvSpPr>
          <p:cNvPr id="6" name="TextBox 5">
            <a:extLst>
              <a:ext uri="{FF2B5EF4-FFF2-40B4-BE49-F238E27FC236}">
                <a16:creationId xmlns:a16="http://schemas.microsoft.com/office/drawing/2014/main" id="{545695AA-7E85-FE43-9EDE-EAC6D5D7A085}"/>
              </a:ext>
            </a:extLst>
          </p:cNvPr>
          <p:cNvSpPr txBox="1"/>
          <p:nvPr/>
        </p:nvSpPr>
        <p:spPr>
          <a:xfrm>
            <a:off x="3752536" y="1477589"/>
            <a:ext cx="314510" cy="338554"/>
          </a:xfrm>
          <a:prstGeom prst="rect">
            <a:avLst/>
          </a:prstGeom>
          <a:noFill/>
        </p:spPr>
        <p:txBody>
          <a:bodyPr wrap="none" rtlCol="0">
            <a:spAutoFit/>
          </a:bodyPr>
          <a:lstStyle/>
          <a:p>
            <a:r>
              <a:rPr lang="en-US" sz="1600" dirty="0"/>
              <a:t>0</a:t>
            </a:r>
          </a:p>
        </p:txBody>
      </p:sp>
      <p:sp>
        <p:nvSpPr>
          <p:cNvPr id="8" name="TextBox 7">
            <a:extLst>
              <a:ext uri="{FF2B5EF4-FFF2-40B4-BE49-F238E27FC236}">
                <a16:creationId xmlns:a16="http://schemas.microsoft.com/office/drawing/2014/main" id="{83077F31-4469-2A4B-B6A4-EE2A5C766DDB}"/>
              </a:ext>
            </a:extLst>
          </p:cNvPr>
          <p:cNvSpPr txBox="1"/>
          <p:nvPr/>
        </p:nvSpPr>
        <p:spPr>
          <a:xfrm rot="16200000">
            <a:off x="3069607" y="2001324"/>
            <a:ext cx="314510" cy="338554"/>
          </a:xfrm>
          <a:prstGeom prst="rect">
            <a:avLst/>
          </a:prstGeom>
          <a:noFill/>
        </p:spPr>
        <p:txBody>
          <a:bodyPr wrap="none" rtlCol="0">
            <a:spAutoFit/>
          </a:bodyPr>
          <a:lstStyle/>
          <a:p>
            <a:r>
              <a:rPr lang="en-US" sz="1600" dirty="0"/>
              <a:t>0</a:t>
            </a:r>
          </a:p>
        </p:txBody>
      </p:sp>
      <p:sp>
        <p:nvSpPr>
          <p:cNvPr id="9" name="TextBox 8">
            <a:extLst>
              <a:ext uri="{FF2B5EF4-FFF2-40B4-BE49-F238E27FC236}">
                <a16:creationId xmlns:a16="http://schemas.microsoft.com/office/drawing/2014/main" id="{90D952DE-337D-C44F-9264-C4C9DA288CDB}"/>
              </a:ext>
            </a:extLst>
          </p:cNvPr>
          <p:cNvSpPr txBox="1"/>
          <p:nvPr/>
        </p:nvSpPr>
        <p:spPr>
          <a:xfrm rot="16200000">
            <a:off x="3064899" y="2755670"/>
            <a:ext cx="314510" cy="338554"/>
          </a:xfrm>
          <a:prstGeom prst="rect">
            <a:avLst/>
          </a:prstGeom>
          <a:noFill/>
        </p:spPr>
        <p:txBody>
          <a:bodyPr wrap="none" rtlCol="0">
            <a:spAutoFit/>
          </a:bodyPr>
          <a:lstStyle/>
          <a:p>
            <a:r>
              <a:rPr lang="en-US" sz="1600" dirty="0"/>
              <a:t>1</a:t>
            </a:r>
          </a:p>
        </p:txBody>
      </p:sp>
      <p:sp>
        <p:nvSpPr>
          <p:cNvPr id="10" name="TextBox 9">
            <a:extLst>
              <a:ext uri="{FF2B5EF4-FFF2-40B4-BE49-F238E27FC236}">
                <a16:creationId xmlns:a16="http://schemas.microsoft.com/office/drawing/2014/main" id="{9D2FF5FF-2206-4444-99F9-B97F1BFC24FD}"/>
              </a:ext>
            </a:extLst>
          </p:cNvPr>
          <p:cNvSpPr txBox="1"/>
          <p:nvPr/>
        </p:nvSpPr>
        <p:spPr>
          <a:xfrm>
            <a:off x="4677203" y="1481915"/>
            <a:ext cx="314510" cy="338554"/>
          </a:xfrm>
          <a:prstGeom prst="rect">
            <a:avLst/>
          </a:prstGeom>
          <a:noFill/>
        </p:spPr>
        <p:txBody>
          <a:bodyPr wrap="none" rtlCol="0">
            <a:spAutoFit/>
          </a:bodyPr>
          <a:lstStyle/>
          <a:p>
            <a:r>
              <a:rPr lang="en-US" sz="1600" dirty="0"/>
              <a:t>1</a:t>
            </a:r>
          </a:p>
        </p:txBody>
      </p:sp>
      <p:pic>
        <p:nvPicPr>
          <p:cNvPr id="11" name="Picture 10">
            <a:extLst>
              <a:ext uri="{FF2B5EF4-FFF2-40B4-BE49-F238E27FC236}">
                <a16:creationId xmlns:a16="http://schemas.microsoft.com/office/drawing/2014/main" id="{7FAAA0B7-2273-904C-8AC1-E428628B2806}"/>
              </a:ext>
            </a:extLst>
          </p:cNvPr>
          <p:cNvPicPr>
            <a:picLocks noChangeAspect="1"/>
          </p:cNvPicPr>
          <p:nvPr/>
        </p:nvPicPr>
        <p:blipFill>
          <a:blip r:embed="rId2"/>
          <a:stretch>
            <a:fillRect/>
          </a:stretch>
        </p:blipFill>
        <p:spPr>
          <a:xfrm>
            <a:off x="3752536" y="2117277"/>
            <a:ext cx="428496" cy="201131"/>
          </a:xfrm>
          <a:prstGeom prst="rect">
            <a:avLst/>
          </a:prstGeom>
        </p:spPr>
      </p:pic>
      <p:pic>
        <p:nvPicPr>
          <p:cNvPr id="12" name="Picture 11">
            <a:extLst>
              <a:ext uri="{FF2B5EF4-FFF2-40B4-BE49-F238E27FC236}">
                <a16:creationId xmlns:a16="http://schemas.microsoft.com/office/drawing/2014/main" id="{1139840E-9811-A144-89AC-18E68BD9A4A6}"/>
              </a:ext>
            </a:extLst>
          </p:cNvPr>
          <p:cNvPicPr>
            <a:picLocks noChangeAspect="1"/>
          </p:cNvPicPr>
          <p:nvPr/>
        </p:nvPicPr>
        <p:blipFill>
          <a:blip r:embed="rId3"/>
          <a:stretch>
            <a:fillRect/>
          </a:stretch>
        </p:blipFill>
        <p:spPr>
          <a:xfrm>
            <a:off x="4677203" y="2131347"/>
            <a:ext cx="398915" cy="191147"/>
          </a:xfrm>
          <a:prstGeom prst="rect">
            <a:avLst/>
          </a:prstGeom>
        </p:spPr>
      </p:pic>
      <p:pic>
        <p:nvPicPr>
          <p:cNvPr id="13" name="Picture 12">
            <a:extLst>
              <a:ext uri="{FF2B5EF4-FFF2-40B4-BE49-F238E27FC236}">
                <a16:creationId xmlns:a16="http://schemas.microsoft.com/office/drawing/2014/main" id="{3ACD3518-5742-9A4E-B588-3E8C3952FA63}"/>
              </a:ext>
            </a:extLst>
          </p:cNvPr>
          <p:cNvPicPr>
            <a:picLocks noChangeAspect="1"/>
          </p:cNvPicPr>
          <p:nvPr/>
        </p:nvPicPr>
        <p:blipFill>
          <a:blip r:embed="rId4"/>
          <a:stretch>
            <a:fillRect/>
          </a:stretch>
        </p:blipFill>
        <p:spPr>
          <a:xfrm>
            <a:off x="4700440" y="2857252"/>
            <a:ext cx="375678" cy="172186"/>
          </a:xfrm>
          <a:prstGeom prst="rect">
            <a:avLst/>
          </a:prstGeom>
        </p:spPr>
      </p:pic>
      <p:pic>
        <p:nvPicPr>
          <p:cNvPr id="14" name="Picture 13">
            <a:extLst>
              <a:ext uri="{FF2B5EF4-FFF2-40B4-BE49-F238E27FC236}">
                <a16:creationId xmlns:a16="http://schemas.microsoft.com/office/drawing/2014/main" id="{2530D30D-652D-4C4D-8857-875AC9699247}"/>
              </a:ext>
            </a:extLst>
          </p:cNvPr>
          <p:cNvPicPr>
            <a:picLocks noChangeAspect="1"/>
          </p:cNvPicPr>
          <p:nvPr/>
        </p:nvPicPr>
        <p:blipFill>
          <a:blip r:embed="rId5"/>
          <a:stretch>
            <a:fillRect/>
          </a:stretch>
        </p:blipFill>
        <p:spPr>
          <a:xfrm>
            <a:off x="3752536" y="2837966"/>
            <a:ext cx="416353" cy="195431"/>
          </a:xfrm>
          <a:prstGeom prst="rect">
            <a:avLst/>
          </a:prstGeom>
        </p:spPr>
      </p:pic>
      <p:sp>
        <p:nvSpPr>
          <p:cNvPr id="17" name="TextBox 16">
            <a:extLst>
              <a:ext uri="{FF2B5EF4-FFF2-40B4-BE49-F238E27FC236}">
                <a16:creationId xmlns:a16="http://schemas.microsoft.com/office/drawing/2014/main" id="{9AB3FB72-0C64-D544-B3D4-42DEF004976A}"/>
              </a:ext>
            </a:extLst>
          </p:cNvPr>
          <p:cNvSpPr txBox="1"/>
          <p:nvPr/>
        </p:nvSpPr>
        <p:spPr>
          <a:xfrm>
            <a:off x="1508111" y="3782802"/>
            <a:ext cx="2450479" cy="369332"/>
          </a:xfrm>
          <a:prstGeom prst="rect">
            <a:avLst/>
          </a:prstGeom>
          <a:noFill/>
        </p:spPr>
        <p:txBody>
          <a:bodyPr wrap="none" rtlCol="0">
            <a:spAutoFit/>
          </a:bodyPr>
          <a:lstStyle/>
          <a:p>
            <a:r>
              <a:rPr lang="en-US" dirty="0">
                <a:solidFill>
                  <a:schemeClr val="accent3"/>
                </a:solidFill>
              </a:rPr>
              <a:t>false omission rate</a:t>
            </a:r>
            <a:r>
              <a:rPr lang="en-US" dirty="0"/>
              <a:t> </a:t>
            </a:r>
          </a:p>
        </p:txBody>
      </p:sp>
      <p:pic>
        <p:nvPicPr>
          <p:cNvPr id="19" name="Picture 18">
            <a:extLst>
              <a:ext uri="{FF2B5EF4-FFF2-40B4-BE49-F238E27FC236}">
                <a16:creationId xmlns:a16="http://schemas.microsoft.com/office/drawing/2014/main" id="{224693A7-C0AB-E741-B5AE-0F47A1D591D0}"/>
              </a:ext>
            </a:extLst>
          </p:cNvPr>
          <p:cNvPicPr>
            <a:picLocks noChangeAspect="1"/>
          </p:cNvPicPr>
          <p:nvPr/>
        </p:nvPicPr>
        <p:blipFill>
          <a:blip r:embed="rId6"/>
          <a:stretch>
            <a:fillRect/>
          </a:stretch>
        </p:blipFill>
        <p:spPr>
          <a:xfrm>
            <a:off x="3942159" y="3789297"/>
            <a:ext cx="1727594" cy="491964"/>
          </a:xfrm>
          <a:prstGeom prst="rect">
            <a:avLst/>
          </a:prstGeom>
        </p:spPr>
      </p:pic>
    </p:spTree>
    <p:extLst>
      <p:ext uri="{BB962C8B-B14F-4D97-AF65-F5344CB8AC3E}">
        <p14:creationId xmlns:p14="http://schemas.microsoft.com/office/powerpoint/2010/main" val="80859690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val 6">
            <a:extLst>
              <a:ext uri="{FF2B5EF4-FFF2-40B4-BE49-F238E27FC236}">
                <a16:creationId xmlns:a16="http://schemas.microsoft.com/office/drawing/2014/main" id="{84265E11-BC0F-834E-B6F4-A000CA7EB813}"/>
              </a:ext>
            </a:extLst>
          </p:cNvPr>
          <p:cNvSpPr/>
          <p:nvPr/>
        </p:nvSpPr>
        <p:spPr>
          <a:xfrm rot="5400000">
            <a:off x="4174124" y="2230115"/>
            <a:ext cx="1386609" cy="671499"/>
          </a:xfrm>
          <a:prstGeom prst="ellips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2"/>
              </a:solidFill>
            </a:endParaRPr>
          </a:p>
        </p:txBody>
      </p:sp>
      <p:graphicFrame>
        <p:nvGraphicFramePr>
          <p:cNvPr id="3" name="Table 2">
            <a:extLst>
              <a:ext uri="{FF2B5EF4-FFF2-40B4-BE49-F238E27FC236}">
                <a16:creationId xmlns:a16="http://schemas.microsoft.com/office/drawing/2014/main" id="{BA8124FA-19E4-9546-9C40-3DE00D3C0C08}"/>
              </a:ext>
            </a:extLst>
          </p:cNvPr>
          <p:cNvGraphicFramePr>
            <a:graphicFrameLocks noGrp="1"/>
          </p:cNvGraphicFramePr>
          <p:nvPr/>
        </p:nvGraphicFramePr>
        <p:xfrm>
          <a:off x="3439114" y="1824235"/>
          <a:ext cx="1901630" cy="1483260"/>
        </p:xfrm>
        <a:graphic>
          <a:graphicData uri="http://schemas.openxmlformats.org/drawingml/2006/table">
            <a:tbl>
              <a:tblPr firstRow="1" bandRow="1">
                <a:tableStyleId>{5940675A-B579-460E-94D1-54222C63F5DA}</a:tableStyleId>
              </a:tblPr>
              <a:tblGrid>
                <a:gridCol w="950815">
                  <a:extLst>
                    <a:ext uri="{9D8B030D-6E8A-4147-A177-3AD203B41FA5}">
                      <a16:colId xmlns:a16="http://schemas.microsoft.com/office/drawing/2014/main" val="2867805166"/>
                    </a:ext>
                  </a:extLst>
                </a:gridCol>
                <a:gridCol w="950815">
                  <a:extLst>
                    <a:ext uri="{9D8B030D-6E8A-4147-A177-3AD203B41FA5}">
                      <a16:colId xmlns:a16="http://schemas.microsoft.com/office/drawing/2014/main" val="3118259853"/>
                    </a:ext>
                  </a:extLst>
                </a:gridCol>
              </a:tblGrid>
              <a:tr h="741630">
                <a:tc>
                  <a:txBody>
                    <a:bodyPr/>
                    <a:lstStyle/>
                    <a:p>
                      <a:pPr lvl="0" algn="ctr"/>
                      <a:endParaRPr lang="en-US" dirty="0"/>
                    </a:p>
                  </a:txBody>
                  <a:tcPr anchor="ctr"/>
                </a:tc>
                <a:tc>
                  <a:txBody>
                    <a:bodyPr/>
                    <a:lstStyle/>
                    <a:p>
                      <a:endParaRPr lang="en-US" dirty="0"/>
                    </a:p>
                  </a:txBody>
                  <a:tcPr/>
                </a:tc>
                <a:extLst>
                  <a:ext uri="{0D108BD9-81ED-4DB2-BD59-A6C34878D82A}">
                    <a16:rowId xmlns:a16="http://schemas.microsoft.com/office/drawing/2014/main" val="2465380068"/>
                  </a:ext>
                </a:extLst>
              </a:tr>
              <a:tr h="741630">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934244337"/>
                  </a:ext>
                </a:extLst>
              </a:tr>
            </a:tbl>
          </a:graphicData>
        </a:graphic>
      </p:graphicFrame>
      <p:sp>
        <p:nvSpPr>
          <p:cNvPr id="7169" name="Title 1">
            <a:extLst>
              <a:ext uri="{FF2B5EF4-FFF2-40B4-BE49-F238E27FC236}">
                <a16:creationId xmlns:a16="http://schemas.microsoft.com/office/drawing/2014/main" id="{E5374A19-D6EA-BB4F-AD84-5AFE19F4EB9F}"/>
              </a:ext>
            </a:extLst>
          </p:cNvPr>
          <p:cNvSpPr>
            <a:spLocks noGrp="1" noChangeArrowheads="1"/>
          </p:cNvSpPr>
          <p:nvPr>
            <p:ph type="title"/>
          </p:nvPr>
        </p:nvSpPr>
        <p:spPr>
          <a:xfrm>
            <a:off x="1255854" y="276225"/>
            <a:ext cx="6571526" cy="857250"/>
          </a:xfrm>
        </p:spPr>
        <p:txBody>
          <a:bodyPr>
            <a:normAutofit/>
          </a:bodyPr>
          <a:lstStyle/>
          <a:p>
            <a:r>
              <a:rPr lang="en-US" altLang="en-US" sz="2700" dirty="0">
                <a:ea typeface="ＭＳ Ｐゴシック" panose="020B0600070205080204" pitchFamily="34" charset="-128"/>
              </a:rPr>
              <a:t>Some Column-Wise Rates</a:t>
            </a:r>
          </a:p>
        </p:txBody>
      </p:sp>
      <p:sp>
        <p:nvSpPr>
          <p:cNvPr id="2" name="Footer Placeholder 1">
            <a:extLst>
              <a:ext uri="{FF2B5EF4-FFF2-40B4-BE49-F238E27FC236}">
                <a16:creationId xmlns:a16="http://schemas.microsoft.com/office/drawing/2014/main" id="{92F13761-BD1A-C04D-A290-0FF419551A4F}"/>
              </a:ext>
            </a:extLst>
          </p:cNvPr>
          <p:cNvSpPr>
            <a:spLocks noGrp="1"/>
          </p:cNvSpPr>
          <p:nvPr>
            <p:ph type="ftr" sz="quarter" idx="3"/>
          </p:nvPr>
        </p:nvSpPr>
        <p:spPr/>
        <p:txBody>
          <a:bodyPr/>
          <a:lstStyle/>
          <a:p>
            <a:r>
              <a:rPr lang="en-US"/>
              <a:t>University of California, Berkeley</a:t>
            </a:r>
            <a:endParaRPr lang="en-US" dirty="0"/>
          </a:p>
        </p:txBody>
      </p:sp>
      <p:sp>
        <p:nvSpPr>
          <p:cNvPr id="4" name="TextBox 3">
            <a:extLst>
              <a:ext uri="{FF2B5EF4-FFF2-40B4-BE49-F238E27FC236}">
                <a16:creationId xmlns:a16="http://schemas.microsoft.com/office/drawing/2014/main" id="{94F93651-864A-E64A-9DDC-CBBAD2BB67C9}"/>
              </a:ext>
            </a:extLst>
          </p:cNvPr>
          <p:cNvSpPr txBox="1"/>
          <p:nvPr/>
        </p:nvSpPr>
        <p:spPr>
          <a:xfrm>
            <a:off x="3812687" y="1133475"/>
            <a:ext cx="1154483" cy="369332"/>
          </a:xfrm>
          <a:prstGeom prst="rect">
            <a:avLst/>
          </a:prstGeom>
          <a:noFill/>
        </p:spPr>
        <p:txBody>
          <a:bodyPr wrap="none" rtlCol="0">
            <a:spAutoFit/>
          </a:bodyPr>
          <a:lstStyle/>
          <a:p>
            <a:r>
              <a:rPr lang="en-US" dirty="0"/>
              <a:t>Decision</a:t>
            </a:r>
          </a:p>
        </p:txBody>
      </p:sp>
      <p:sp>
        <p:nvSpPr>
          <p:cNvPr id="5" name="TextBox 4">
            <a:extLst>
              <a:ext uri="{FF2B5EF4-FFF2-40B4-BE49-F238E27FC236}">
                <a16:creationId xmlns:a16="http://schemas.microsoft.com/office/drawing/2014/main" id="{E1837D10-8289-3844-A408-F90F295CA70D}"/>
              </a:ext>
            </a:extLst>
          </p:cNvPr>
          <p:cNvSpPr txBox="1"/>
          <p:nvPr/>
        </p:nvSpPr>
        <p:spPr>
          <a:xfrm rot="16200000">
            <a:off x="2354776" y="2381198"/>
            <a:ext cx="969753" cy="369332"/>
          </a:xfrm>
          <a:prstGeom prst="rect">
            <a:avLst/>
          </a:prstGeom>
          <a:noFill/>
        </p:spPr>
        <p:txBody>
          <a:bodyPr wrap="none" rtlCol="0">
            <a:spAutoFit/>
          </a:bodyPr>
          <a:lstStyle/>
          <a:p>
            <a:r>
              <a:rPr lang="en-US" dirty="0"/>
              <a:t>Reality</a:t>
            </a:r>
          </a:p>
        </p:txBody>
      </p:sp>
      <p:sp>
        <p:nvSpPr>
          <p:cNvPr id="6" name="TextBox 5">
            <a:extLst>
              <a:ext uri="{FF2B5EF4-FFF2-40B4-BE49-F238E27FC236}">
                <a16:creationId xmlns:a16="http://schemas.microsoft.com/office/drawing/2014/main" id="{545695AA-7E85-FE43-9EDE-EAC6D5D7A085}"/>
              </a:ext>
            </a:extLst>
          </p:cNvPr>
          <p:cNvSpPr txBox="1"/>
          <p:nvPr/>
        </p:nvSpPr>
        <p:spPr>
          <a:xfrm>
            <a:off x="3752536" y="1477589"/>
            <a:ext cx="314510" cy="338554"/>
          </a:xfrm>
          <a:prstGeom prst="rect">
            <a:avLst/>
          </a:prstGeom>
          <a:noFill/>
        </p:spPr>
        <p:txBody>
          <a:bodyPr wrap="none" rtlCol="0">
            <a:spAutoFit/>
          </a:bodyPr>
          <a:lstStyle/>
          <a:p>
            <a:r>
              <a:rPr lang="en-US" sz="1600" dirty="0"/>
              <a:t>0</a:t>
            </a:r>
          </a:p>
        </p:txBody>
      </p:sp>
      <p:sp>
        <p:nvSpPr>
          <p:cNvPr id="8" name="TextBox 7">
            <a:extLst>
              <a:ext uri="{FF2B5EF4-FFF2-40B4-BE49-F238E27FC236}">
                <a16:creationId xmlns:a16="http://schemas.microsoft.com/office/drawing/2014/main" id="{83077F31-4469-2A4B-B6A4-EE2A5C766DDB}"/>
              </a:ext>
            </a:extLst>
          </p:cNvPr>
          <p:cNvSpPr txBox="1"/>
          <p:nvPr/>
        </p:nvSpPr>
        <p:spPr>
          <a:xfrm rot="16200000">
            <a:off x="3069607" y="2001324"/>
            <a:ext cx="314510" cy="338554"/>
          </a:xfrm>
          <a:prstGeom prst="rect">
            <a:avLst/>
          </a:prstGeom>
          <a:noFill/>
        </p:spPr>
        <p:txBody>
          <a:bodyPr wrap="none" rtlCol="0">
            <a:spAutoFit/>
          </a:bodyPr>
          <a:lstStyle/>
          <a:p>
            <a:r>
              <a:rPr lang="en-US" sz="1600" dirty="0"/>
              <a:t>0</a:t>
            </a:r>
          </a:p>
        </p:txBody>
      </p:sp>
      <p:sp>
        <p:nvSpPr>
          <p:cNvPr id="9" name="TextBox 8">
            <a:extLst>
              <a:ext uri="{FF2B5EF4-FFF2-40B4-BE49-F238E27FC236}">
                <a16:creationId xmlns:a16="http://schemas.microsoft.com/office/drawing/2014/main" id="{90D952DE-337D-C44F-9264-C4C9DA288CDB}"/>
              </a:ext>
            </a:extLst>
          </p:cNvPr>
          <p:cNvSpPr txBox="1"/>
          <p:nvPr/>
        </p:nvSpPr>
        <p:spPr>
          <a:xfrm rot="16200000">
            <a:off x="3064899" y="2755670"/>
            <a:ext cx="314510" cy="338554"/>
          </a:xfrm>
          <a:prstGeom prst="rect">
            <a:avLst/>
          </a:prstGeom>
          <a:noFill/>
        </p:spPr>
        <p:txBody>
          <a:bodyPr wrap="none" rtlCol="0">
            <a:spAutoFit/>
          </a:bodyPr>
          <a:lstStyle/>
          <a:p>
            <a:r>
              <a:rPr lang="en-US" sz="1600" dirty="0"/>
              <a:t>1</a:t>
            </a:r>
          </a:p>
        </p:txBody>
      </p:sp>
      <p:sp>
        <p:nvSpPr>
          <p:cNvPr id="10" name="TextBox 9">
            <a:extLst>
              <a:ext uri="{FF2B5EF4-FFF2-40B4-BE49-F238E27FC236}">
                <a16:creationId xmlns:a16="http://schemas.microsoft.com/office/drawing/2014/main" id="{9D2FF5FF-2206-4444-99F9-B97F1BFC24FD}"/>
              </a:ext>
            </a:extLst>
          </p:cNvPr>
          <p:cNvSpPr txBox="1"/>
          <p:nvPr/>
        </p:nvSpPr>
        <p:spPr>
          <a:xfrm>
            <a:off x="4677203" y="1481915"/>
            <a:ext cx="314510" cy="338554"/>
          </a:xfrm>
          <a:prstGeom prst="rect">
            <a:avLst/>
          </a:prstGeom>
          <a:noFill/>
        </p:spPr>
        <p:txBody>
          <a:bodyPr wrap="none" rtlCol="0">
            <a:spAutoFit/>
          </a:bodyPr>
          <a:lstStyle/>
          <a:p>
            <a:r>
              <a:rPr lang="en-US" sz="1600" dirty="0"/>
              <a:t>1</a:t>
            </a:r>
          </a:p>
        </p:txBody>
      </p:sp>
      <p:pic>
        <p:nvPicPr>
          <p:cNvPr id="11" name="Picture 10">
            <a:extLst>
              <a:ext uri="{FF2B5EF4-FFF2-40B4-BE49-F238E27FC236}">
                <a16:creationId xmlns:a16="http://schemas.microsoft.com/office/drawing/2014/main" id="{7FAAA0B7-2273-904C-8AC1-E428628B2806}"/>
              </a:ext>
            </a:extLst>
          </p:cNvPr>
          <p:cNvPicPr>
            <a:picLocks noChangeAspect="1"/>
          </p:cNvPicPr>
          <p:nvPr/>
        </p:nvPicPr>
        <p:blipFill>
          <a:blip r:embed="rId2"/>
          <a:stretch>
            <a:fillRect/>
          </a:stretch>
        </p:blipFill>
        <p:spPr>
          <a:xfrm>
            <a:off x="3752536" y="2117277"/>
            <a:ext cx="428496" cy="201131"/>
          </a:xfrm>
          <a:prstGeom prst="rect">
            <a:avLst/>
          </a:prstGeom>
        </p:spPr>
      </p:pic>
      <p:pic>
        <p:nvPicPr>
          <p:cNvPr id="12" name="Picture 11">
            <a:extLst>
              <a:ext uri="{FF2B5EF4-FFF2-40B4-BE49-F238E27FC236}">
                <a16:creationId xmlns:a16="http://schemas.microsoft.com/office/drawing/2014/main" id="{1139840E-9811-A144-89AC-18E68BD9A4A6}"/>
              </a:ext>
            </a:extLst>
          </p:cNvPr>
          <p:cNvPicPr>
            <a:picLocks noChangeAspect="1"/>
          </p:cNvPicPr>
          <p:nvPr/>
        </p:nvPicPr>
        <p:blipFill>
          <a:blip r:embed="rId3"/>
          <a:stretch>
            <a:fillRect/>
          </a:stretch>
        </p:blipFill>
        <p:spPr>
          <a:xfrm>
            <a:off x="4677203" y="2131347"/>
            <a:ext cx="398915" cy="191147"/>
          </a:xfrm>
          <a:prstGeom prst="rect">
            <a:avLst/>
          </a:prstGeom>
        </p:spPr>
      </p:pic>
      <p:pic>
        <p:nvPicPr>
          <p:cNvPr id="13" name="Picture 12">
            <a:extLst>
              <a:ext uri="{FF2B5EF4-FFF2-40B4-BE49-F238E27FC236}">
                <a16:creationId xmlns:a16="http://schemas.microsoft.com/office/drawing/2014/main" id="{3ACD3518-5742-9A4E-B588-3E8C3952FA63}"/>
              </a:ext>
            </a:extLst>
          </p:cNvPr>
          <p:cNvPicPr>
            <a:picLocks noChangeAspect="1"/>
          </p:cNvPicPr>
          <p:nvPr/>
        </p:nvPicPr>
        <p:blipFill>
          <a:blip r:embed="rId4"/>
          <a:stretch>
            <a:fillRect/>
          </a:stretch>
        </p:blipFill>
        <p:spPr>
          <a:xfrm>
            <a:off x="4700440" y="2857252"/>
            <a:ext cx="375678" cy="172186"/>
          </a:xfrm>
          <a:prstGeom prst="rect">
            <a:avLst/>
          </a:prstGeom>
        </p:spPr>
      </p:pic>
      <p:pic>
        <p:nvPicPr>
          <p:cNvPr id="14" name="Picture 13">
            <a:extLst>
              <a:ext uri="{FF2B5EF4-FFF2-40B4-BE49-F238E27FC236}">
                <a16:creationId xmlns:a16="http://schemas.microsoft.com/office/drawing/2014/main" id="{2530D30D-652D-4C4D-8857-875AC9699247}"/>
              </a:ext>
            </a:extLst>
          </p:cNvPr>
          <p:cNvPicPr>
            <a:picLocks noChangeAspect="1"/>
          </p:cNvPicPr>
          <p:nvPr/>
        </p:nvPicPr>
        <p:blipFill>
          <a:blip r:embed="rId5"/>
          <a:stretch>
            <a:fillRect/>
          </a:stretch>
        </p:blipFill>
        <p:spPr>
          <a:xfrm>
            <a:off x="3752536" y="2837966"/>
            <a:ext cx="416353" cy="195431"/>
          </a:xfrm>
          <a:prstGeom prst="rect">
            <a:avLst/>
          </a:prstGeom>
        </p:spPr>
      </p:pic>
      <p:sp>
        <p:nvSpPr>
          <p:cNvPr id="17" name="TextBox 16">
            <a:extLst>
              <a:ext uri="{FF2B5EF4-FFF2-40B4-BE49-F238E27FC236}">
                <a16:creationId xmlns:a16="http://schemas.microsoft.com/office/drawing/2014/main" id="{9AB3FB72-0C64-D544-B3D4-42DEF004976A}"/>
              </a:ext>
            </a:extLst>
          </p:cNvPr>
          <p:cNvSpPr txBox="1"/>
          <p:nvPr/>
        </p:nvSpPr>
        <p:spPr>
          <a:xfrm>
            <a:off x="1435405" y="3793158"/>
            <a:ext cx="2525307" cy="369332"/>
          </a:xfrm>
          <a:prstGeom prst="rect">
            <a:avLst/>
          </a:prstGeom>
          <a:noFill/>
        </p:spPr>
        <p:txBody>
          <a:bodyPr wrap="none" rtlCol="0">
            <a:spAutoFit/>
          </a:bodyPr>
          <a:lstStyle/>
          <a:p>
            <a:r>
              <a:rPr lang="en-US" dirty="0">
                <a:solidFill>
                  <a:schemeClr val="accent3"/>
                </a:solidFill>
              </a:rPr>
              <a:t>false discovery rate</a:t>
            </a:r>
            <a:r>
              <a:rPr lang="en-US" dirty="0"/>
              <a:t> </a:t>
            </a:r>
          </a:p>
        </p:txBody>
      </p:sp>
      <p:pic>
        <p:nvPicPr>
          <p:cNvPr id="15" name="Picture 14">
            <a:extLst>
              <a:ext uri="{FF2B5EF4-FFF2-40B4-BE49-F238E27FC236}">
                <a16:creationId xmlns:a16="http://schemas.microsoft.com/office/drawing/2014/main" id="{8FEEEAE5-9C62-E747-9EF7-5298A0AD198A}"/>
              </a:ext>
            </a:extLst>
          </p:cNvPr>
          <p:cNvPicPr>
            <a:picLocks noChangeAspect="1"/>
          </p:cNvPicPr>
          <p:nvPr/>
        </p:nvPicPr>
        <p:blipFill>
          <a:blip r:embed="rId6"/>
          <a:stretch>
            <a:fillRect/>
          </a:stretch>
        </p:blipFill>
        <p:spPr>
          <a:xfrm>
            <a:off x="3918130" y="3788515"/>
            <a:ext cx="1770569" cy="504202"/>
          </a:xfrm>
          <a:prstGeom prst="rect">
            <a:avLst/>
          </a:prstGeom>
        </p:spPr>
      </p:pic>
    </p:spTree>
    <p:extLst>
      <p:ext uri="{BB962C8B-B14F-4D97-AF65-F5344CB8AC3E}">
        <p14:creationId xmlns:p14="http://schemas.microsoft.com/office/powerpoint/2010/main" val="221798493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Title 1">
            <a:extLst>
              <a:ext uri="{FF2B5EF4-FFF2-40B4-BE49-F238E27FC236}">
                <a16:creationId xmlns:a16="http://schemas.microsoft.com/office/drawing/2014/main" id="{E5374A19-D6EA-BB4F-AD84-5AFE19F4EB9F}"/>
              </a:ext>
            </a:extLst>
          </p:cNvPr>
          <p:cNvSpPr>
            <a:spLocks noGrp="1" noChangeArrowheads="1"/>
          </p:cNvSpPr>
          <p:nvPr>
            <p:ph type="title"/>
          </p:nvPr>
        </p:nvSpPr>
        <p:spPr>
          <a:xfrm>
            <a:off x="1255853" y="276225"/>
            <a:ext cx="6879153" cy="857250"/>
          </a:xfrm>
        </p:spPr>
        <p:txBody>
          <a:bodyPr>
            <a:normAutofit/>
          </a:bodyPr>
          <a:lstStyle/>
          <a:p>
            <a:r>
              <a:rPr lang="en-US" altLang="en-US" sz="2700" dirty="0">
                <a:ea typeface="ＭＳ Ｐゴシック" panose="020B0600070205080204" pitchFamily="34" charset="-128"/>
              </a:rPr>
              <a:t>Comments on the Column-Wise Rates</a:t>
            </a:r>
          </a:p>
        </p:txBody>
      </p:sp>
      <p:sp>
        <p:nvSpPr>
          <p:cNvPr id="7170" name="Content Placeholder 2">
            <a:extLst>
              <a:ext uri="{FF2B5EF4-FFF2-40B4-BE49-F238E27FC236}">
                <a16:creationId xmlns:a16="http://schemas.microsoft.com/office/drawing/2014/main" id="{911D7269-71CC-0A48-95DB-3118BD19FD43}"/>
              </a:ext>
            </a:extLst>
          </p:cNvPr>
          <p:cNvSpPr>
            <a:spLocks noGrp="1" noChangeArrowheads="1"/>
          </p:cNvSpPr>
          <p:nvPr>
            <p:ph idx="1"/>
          </p:nvPr>
        </p:nvSpPr>
        <p:spPr>
          <a:xfrm>
            <a:off x="1476375" y="1371600"/>
            <a:ext cx="6172200" cy="3190875"/>
          </a:xfrm>
        </p:spPr>
        <p:txBody>
          <a:bodyPr/>
          <a:lstStyle/>
          <a:p>
            <a:pPr>
              <a:lnSpc>
                <a:spcPct val="90000"/>
              </a:lnSpc>
            </a:pPr>
            <a:r>
              <a:rPr lang="en-US" altLang="en-US" sz="1800" dirty="0">
                <a:ea typeface="ＭＳ Ｐゴシック" panose="020B0600070205080204" pitchFamily="34" charset="-128"/>
              </a:rPr>
              <a:t>They can be thought of as estimates of conditional probabilities</a:t>
            </a:r>
          </a:p>
          <a:p>
            <a:pPr lvl="1">
              <a:lnSpc>
                <a:spcPct val="90000"/>
              </a:lnSpc>
            </a:pPr>
            <a:r>
              <a:rPr lang="en-US" altLang="en-US" sz="1400" dirty="0">
                <a:ea typeface="ＭＳ Ｐゴシック" panose="020B0600070205080204" pitchFamily="34" charset="-128"/>
              </a:rPr>
              <a:t>e.g., false discovery rate approximates </a:t>
            </a:r>
          </a:p>
          <a:p>
            <a:pPr>
              <a:lnSpc>
                <a:spcPct val="90000"/>
              </a:lnSpc>
            </a:pPr>
            <a:r>
              <a:rPr lang="en-US" altLang="en-US" sz="1800" dirty="0">
                <a:ea typeface="ＭＳ Ｐゴシック" panose="020B0600070205080204" pitchFamily="34" charset="-128"/>
              </a:rPr>
              <a:t>They </a:t>
            </a:r>
            <a:r>
              <a:rPr lang="en-US" altLang="en-US" sz="1800" dirty="0">
                <a:solidFill>
                  <a:schemeClr val="accent3"/>
                </a:solidFill>
                <a:ea typeface="ＭＳ Ｐゴシック" panose="020B0600070205080204" pitchFamily="34" charset="-128"/>
              </a:rPr>
              <a:t>are</a:t>
            </a:r>
            <a:r>
              <a:rPr lang="en-US" altLang="en-US" sz="1800" dirty="0">
                <a:ea typeface="ＭＳ Ｐゴシック" panose="020B0600070205080204" pitchFamily="34" charset="-128"/>
              </a:rPr>
              <a:t> dependent on the </a:t>
            </a:r>
            <a:r>
              <a:rPr lang="en-US" altLang="en-US" sz="1800" dirty="0">
                <a:solidFill>
                  <a:schemeClr val="accent3"/>
                </a:solidFill>
                <a:ea typeface="ＭＳ Ｐゴシック" panose="020B0600070205080204" pitchFamily="34" charset="-128"/>
              </a:rPr>
              <a:t>prevalence</a:t>
            </a:r>
            <a:r>
              <a:rPr lang="en-US" altLang="en-US" sz="1800" dirty="0">
                <a:ea typeface="ＭＳ Ｐゴシック" panose="020B0600070205080204" pitchFamily="34" charset="-128"/>
              </a:rPr>
              <a:t> (i.e., the probabilities of the two states of Reality in the population), via Bayes’ Theorem</a:t>
            </a:r>
          </a:p>
          <a:p>
            <a:pPr lvl="1">
              <a:lnSpc>
                <a:spcPct val="90000"/>
              </a:lnSpc>
            </a:pPr>
            <a:r>
              <a:rPr lang="en-US" altLang="en-US" sz="1400" dirty="0">
                <a:ea typeface="ＭＳ Ｐゴシック" panose="020B0600070205080204" pitchFamily="34" charset="-128"/>
              </a:rPr>
              <a:t>as such, they are more Bayesian</a:t>
            </a:r>
          </a:p>
          <a:p>
            <a:pPr>
              <a:lnSpc>
                <a:spcPct val="90000"/>
              </a:lnSpc>
            </a:pPr>
            <a:r>
              <a:rPr lang="en-US" altLang="en-US" sz="1800" dirty="0">
                <a:ea typeface="ＭＳ Ｐゴシック" panose="020B0600070205080204" pitchFamily="34" charset="-128"/>
              </a:rPr>
              <a:t>This is arguably a good thing, as we’ll see on the next slide</a:t>
            </a:r>
          </a:p>
          <a:p>
            <a:pPr>
              <a:lnSpc>
                <a:spcPct val="90000"/>
              </a:lnSpc>
            </a:pPr>
            <a:endParaRPr lang="en-US" altLang="en-US" sz="1800" dirty="0">
              <a:ea typeface="ＭＳ Ｐゴシック" panose="020B0600070205080204" pitchFamily="34" charset="-128"/>
            </a:endParaRPr>
          </a:p>
          <a:p>
            <a:pPr>
              <a:lnSpc>
                <a:spcPct val="90000"/>
              </a:lnSpc>
            </a:pPr>
            <a:endParaRPr lang="en-US" altLang="en-US" sz="1800" dirty="0">
              <a:ea typeface="ＭＳ Ｐゴシック" panose="020B0600070205080204" pitchFamily="34" charset="-128"/>
            </a:endParaRPr>
          </a:p>
          <a:p>
            <a:pPr>
              <a:lnSpc>
                <a:spcPct val="90000"/>
              </a:lnSpc>
            </a:pPr>
            <a:endParaRPr lang="en-US" altLang="en-US" sz="1800" dirty="0">
              <a:ea typeface="ＭＳ Ｐゴシック" panose="020B0600070205080204" pitchFamily="34" charset="-128"/>
            </a:endParaRPr>
          </a:p>
          <a:p>
            <a:pPr>
              <a:lnSpc>
                <a:spcPct val="90000"/>
              </a:lnSpc>
            </a:pPr>
            <a:endParaRPr lang="en-US" altLang="en-US" sz="1800" dirty="0">
              <a:ea typeface="ＭＳ Ｐゴシック" panose="020B0600070205080204" pitchFamily="34" charset="-128"/>
            </a:endParaRPr>
          </a:p>
          <a:p>
            <a:pPr>
              <a:lnSpc>
                <a:spcPct val="90000"/>
              </a:lnSpc>
            </a:pPr>
            <a:endParaRPr lang="en-US" altLang="en-US" sz="1800" dirty="0">
              <a:ea typeface="ＭＳ Ｐゴシック" panose="020B0600070205080204" pitchFamily="34" charset="-128"/>
            </a:endParaRPr>
          </a:p>
          <a:p>
            <a:pPr>
              <a:lnSpc>
                <a:spcPct val="90000"/>
              </a:lnSpc>
            </a:pPr>
            <a:endParaRPr lang="en-US" altLang="en-US" sz="1800" dirty="0">
              <a:ea typeface="ＭＳ Ｐゴシック" panose="020B0600070205080204" pitchFamily="34" charset="-128"/>
            </a:endParaRPr>
          </a:p>
        </p:txBody>
      </p:sp>
      <p:sp>
        <p:nvSpPr>
          <p:cNvPr id="2" name="Footer Placeholder 1">
            <a:extLst>
              <a:ext uri="{FF2B5EF4-FFF2-40B4-BE49-F238E27FC236}">
                <a16:creationId xmlns:a16="http://schemas.microsoft.com/office/drawing/2014/main" id="{9976A414-5FF1-6A42-B236-0C04389083DF}"/>
              </a:ext>
            </a:extLst>
          </p:cNvPr>
          <p:cNvSpPr>
            <a:spLocks noGrp="1"/>
          </p:cNvSpPr>
          <p:nvPr>
            <p:ph type="ftr" sz="quarter" idx="3"/>
          </p:nvPr>
        </p:nvSpPr>
        <p:spPr/>
        <p:txBody>
          <a:bodyPr/>
          <a:lstStyle/>
          <a:p>
            <a:r>
              <a:rPr lang="en-US"/>
              <a:t>University of California, Berkeley</a:t>
            </a:r>
            <a:endParaRPr lang="en-US" dirty="0"/>
          </a:p>
        </p:txBody>
      </p:sp>
      <p:pic>
        <p:nvPicPr>
          <p:cNvPr id="3" name="Picture 2">
            <a:extLst>
              <a:ext uri="{FF2B5EF4-FFF2-40B4-BE49-F238E27FC236}">
                <a16:creationId xmlns:a16="http://schemas.microsoft.com/office/drawing/2014/main" id="{6027655F-9D04-724E-AF62-E6A5A6D93108}"/>
              </a:ext>
            </a:extLst>
          </p:cNvPr>
          <p:cNvPicPr>
            <a:picLocks noChangeAspect="1"/>
          </p:cNvPicPr>
          <p:nvPr/>
        </p:nvPicPr>
        <p:blipFill>
          <a:blip r:embed="rId2"/>
          <a:stretch>
            <a:fillRect/>
          </a:stretch>
        </p:blipFill>
        <p:spPr>
          <a:xfrm>
            <a:off x="5405479" y="1940860"/>
            <a:ext cx="2621819" cy="210682"/>
          </a:xfrm>
          <a:prstGeom prst="rect">
            <a:avLst/>
          </a:prstGeom>
        </p:spPr>
      </p:pic>
    </p:spTree>
    <p:extLst>
      <p:ext uri="{BB962C8B-B14F-4D97-AF65-F5344CB8AC3E}">
        <p14:creationId xmlns:p14="http://schemas.microsoft.com/office/powerpoint/2010/main" val="230111243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 name="Run 10,000  different, independent…"/>
          <p:cNvSpPr/>
          <p:nvPr/>
        </p:nvSpPr>
        <p:spPr>
          <a:xfrm>
            <a:off x="1258500" y="1283180"/>
            <a:ext cx="1337563" cy="1290087"/>
          </a:xfrm>
          <a:prstGeom prst="roundRect">
            <a:avLst>
              <a:gd name="adj" fmla="val 7787"/>
            </a:avLst>
          </a:prstGeom>
          <a:solidFill>
            <a:srgbClr val="FFFFFF"/>
          </a:solidFill>
          <a:ln w="635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6789" tIns="26789" rIns="26789" bIns="26789" anchor="ctr"/>
          <a:lstStyle/>
          <a:p>
            <a:pPr algn="ctr">
              <a:defRPr>
                <a:solidFill>
                  <a:srgbClr val="000000"/>
                </a:solidFill>
              </a:defRPr>
            </a:pPr>
            <a:r>
              <a:rPr sz="1400" dirty="0"/>
              <a:t>Run 10,000 </a:t>
            </a:r>
            <a:br>
              <a:rPr sz="1400" dirty="0"/>
            </a:br>
            <a:r>
              <a:rPr sz="1400" dirty="0"/>
              <a:t>different,</a:t>
            </a:r>
            <a:br>
              <a:rPr sz="1400" dirty="0"/>
            </a:br>
            <a:r>
              <a:rPr sz="1400" dirty="0"/>
              <a:t>independent</a:t>
            </a:r>
          </a:p>
          <a:p>
            <a:pPr algn="ctr">
              <a:defRPr>
                <a:solidFill>
                  <a:srgbClr val="000000"/>
                </a:solidFill>
              </a:defRPr>
            </a:pPr>
            <a:r>
              <a:rPr sz="1400" dirty="0"/>
              <a:t>A/B tests</a:t>
            </a:r>
          </a:p>
        </p:txBody>
      </p:sp>
      <p:sp>
        <p:nvSpPr>
          <p:cNvPr id="236" name="Line"/>
          <p:cNvSpPr/>
          <p:nvPr/>
        </p:nvSpPr>
        <p:spPr>
          <a:xfrm>
            <a:off x="2612330" y="1595084"/>
            <a:ext cx="584851" cy="1"/>
          </a:xfrm>
          <a:prstGeom prst="line">
            <a:avLst/>
          </a:prstGeom>
          <a:ln w="63500">
            <a:solidFill>
              <a:srgbClr val="5A5F5E"/>
            </a:solidFill>
            <a:miter lim="400000"/>
            <a:tailEnd type="triangle"/>
          </a:ln>
        </p:spPr>
        <p:txBody>
          <a:bodyPr lIns="26789" tIns="26789" rIns="26789" bIns="26789" anchor="ctr"/>
          <a:lstStyle/>
          <a:p>
            <a:endParaRPr sz="949"/>
          </a:p>
        </p:txBody>
      </p:sp>
      <p:sp>
        <p:nvSpPr>
          <p:cNvPr id="237" name="Line"/>
          <p:cNvSpPr/>
          <p:nvPr/>
        </p:nvSpPr>
        <p:spPr>
          <a:xfrm>
            <a:off x="2613587" y="2252981"/>
            <a:ext cx="582336" cy="1"/>
          </a:xfrm>
          <a:prstGeom prst="line">
            <a:avLst/>
          </a:prstGeom>
          <a:ln w="63500">
            <a:solidFill>
              <a:srgbClr val="5A5F5E"/>
            </a:solidFill>
            <a:miter lim="400000"/>
            <a:tailEnd type="triangle"/>
          </a:ln>
        </p:spPr>
        <p:txBody>
          <a:bodyPr lIns="26789" tIns="26789" rIns="26789" bIns="26789" anchor="ctr"/>
          <a:lstStyle/>
          <a:p>
            <a:endParaRPr sz="949"/>
          </a:p>
        </p:txBody>
      </p:sp>
      <p:sp>
        <p:nvSpPr>
          <p:cNvPr id="238" name="9,900 true nulls"/>
          <p:cNvSpPr/>
          <p:nvPr/>
        </p:nvSpPr>
        <p:spPr>
          <a:xfrm>
            <a:off x="3213318" y="1251733"/>
            <a:ext cx="1182835" cy="662032"/>
          </a:xfrm>
          <a:prstGeom prst="roundRect">
            <a:avLst>
              <a:gd name="adj" fmla="val 15174"/>
            </a:avLst>
          </a:prstGeom>
          <a:solidFill>
            <a:srgbClr val="D5D5D5"/>
          </a:solidFill>
          <a:ln w="635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6789" tIns="26789" rIns="26789" bIns="26789" anchor="ctr"/>
          <a:lstStyle/>
          <a:p>
            <a:pPr algn="ctr">
              <a:defRPr>
                <a:solidFill>
                  <a:srgbClr val="000000"/>
                </a:solidFill>
              </a:defRPr>
            </a:pPr>
            <a:r>
              <a:rPr sz="1400" dirty="0"/>
              <a:t>9,900 true</a:t>
            </a:r>
            <a:br>
              <a:rPr sz="1400" dirty="0"/>
            </a:br>
            <a:r>
              <a:rPr sz="1400" dirty="0"/>
              <a:t>nulls</a:t>
            </a:r>
          </a:p>
        </p:txBody>
      </p:sp>
      <p:sp>
        <p:nvSpPr>
          <p:cNvPr id="239" name="100 non-nulls"/>
          <p:cNvSpPr/>
          <p:nvPr/>
        </p:nvSpPr>
        <p:spPr>
          <a:xfrm>
            <a:off x="3213318" y="1923686"/>
            <a:ext cx="1182835" cy="662032"/>
          </a:xfrm>
          <a:prstGeom prst="roundRect">
            <a:avLst>
              <a:gd name="adj" fmla="val 15174"/>
            </a:avLst>
          </a:prstGeom>
          <a:solidFill>
            <a:srgbClr val="DEDEDE"/>
          </a:solidFill>
          <a:ln w="635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6789" tIns="26789" rIns="26789" bIns="26789" anchor="ctr"/>
          <a:lstStyle>
            <a:lvl1pPr>
              <a:defRPr>
                <a:solidFill>
                  <a:srgbClr val="000000"/>
                </a:solidFill>
              </a:defRPr>
            </a:lvl1pPr>
          </a:lstStyle>
          <a:p>
            <a:pPr algn="ctr"/>
            <a:r>
              <a:rPr sz="1400" dirty="0"/>
              <a:t>100 non-nulls</a:t>
            </a:r>
          </a:p>
        </p:txBody>
      </p:sp>
      <p:sp>
        <p:nvSpPr>
          <p:cNvPr id="240" name="type-1error rate (per test)…"/>
          <p:cNvSpPr txBox="1"/>
          <p:nvPr/>
        </p:nvSpPr>
        <p:spPr>
          <a:xfrm>
            <a:off x="2966484" y="615464"/>
            <a:ext cx="3880883" cy="30032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6789" tIns="26789" rIns="26789" bIns="26789" anchor="ctr">
            <a:spAutoFit/>
          </a:bodyPr>
          <a:lstStyle/>
          <a:p>
            <a:r>
              <a:rPr lang="en-US" sz="1600" dirty="0"/>
              <a:t>T</a:t>
            </a:r>
            <a:r>
              <a:rPr sz="1600" dirty="0"/>
              <a:t>ype</a:t>
            </a:r>
            <a:r>
              <a:rPr lang="en-US" sz="1600" dirty="0"/>
              <a:t> I </a:t>
            </a:r>
            <a:r>
              <a:rPr sz="1600" dirty="0"/>
              <a:t>error rate (per test)</a:t>
            </a:r>
            <a:r>
              <a:rPr lang="en-US" sz="1600" dirty="0"/>
              <a:t> </a:t>
            </a:r>
            <a:r>
              <a:rPr sz="1600" dirty="0"/>
              <a:t>= 0.05</a:t>
            </a:r>
          </a:p>
        </p:txBody>
      </p:sp>
      <p:sp>
        <p:nvSpPr>
          <p:cNvPr id="241" name="495 false discoveries"/>
          <p:cNvSpPr/>
          <p:nvPr/>
        </p:nvSpPr>
        <p:spPr>
          <a:xfrm>
            <a:off x="5015972" y="1238898"/>
            <a:ext cx="1182835" cy="662032"/>
          </a:xfrm>
          <a:prstGeom prst="roundRect">
            <a:avLst>
              <a:gd name="adj" fmla="val 15174"/>
            </a:avLst>
          </a:prstGeom>
          <a:solidFill>
            <a:srgbClr val="FFFFFF"/>
          </a:solidFill>
          <a:ln w="635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6789" tIns="26789" rIns="26789" bIns="26789" anchor="ctr"/>
          <a:lstStyle>
            <a:lvl1pPr>
              <a:defRPr>
                <a:solidFill>
                  <a:srgbClr val="000000"/>
                </a:solidFill>
              </a:defRPr>
            </a:lvl1pPr>
          </a:lstStyle>
          <a:p>
            <a:pPr algn="ctr"/>
            <a:r>
              <a:rPr sz="1400" dirty="0"/>
              <a:t>495 false discoveries</a:t>
            </a:r>
          </a:p>
        </p:txBody>
      </p:sp>
      <p:sp>
        <p:nvSpPr>
          <p:cNvPr id="242" name="Line"/>
          <p:cNvSpPr/>
          <p:nvPr/>
        </p:nvSpPr>
        <p:spPr>
          <a:xfrm>
            <a:off x="4390353" y="1607700"/>
            <a:ext cx="632757" cy="1"/>
          </a:xfrm>
          <a:prstGeom prst="line">
            <a:avLst/>
          </a:prstGeom>
          <a:ln w="63500">
            <a:solidFill>
              <a:srgbClr val="5A5F5E"/>
            </a:solidFill>
            <a:miter lim="400000"/>
            <a:tailEnd type="triangle"/>
          </a:ln>
        </p:spPr>
        <p:txBody>
          <a:bodyPr lIns="26789" tIns="26789" rIns="26789" bIns="26789" anchor="ctr"/>
          <a:lstStyle/>
          <a:p>
            <a:endParaRPr sz="949"/>
          </a:p>
        </p:txBody>
      </p:sp>
      <p:sp>
        <p:nvSpPr>
          <p:cNvPr id="243" name="80 true discoveries"/>
          <p:cNvSpPr/>
          <p:nvPr/>
        </p:nvSpPr>
        <p:spPr>
          <a:xfrm>
            <a:off x="5015972" y="1910291"/>
            <a:ext cx="1182835" cy="662032"/>
          </a:xfrm>
          <a:prstGeom prst="roundRect">
            <a:avLst>
              <a:gd name="adj" fmla="val 15174"/>
            </a:avLst>
          </a:prstGeom>
          <a:solidFill>
            <a:srgbClr val="FFFFFF"/>
          </a:solidFill>
          <a:ln w="635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6789" tIns="26789" rIns="26789" bIns="26789" anchor="ctr"/>
          <a:lstStyle>
            <a:lvl1pPr>
              <a:defRPr>
                <a:solidFill>
                  <a:srgbClr val="000000"/>
                </a:solidFill>
              </a:defRPr>
            </a:lvl1pPr>
          </a:lstStyle>
          <a:p>
            <a:pPr algn="ctr"/>
            <a:r>
              <a:rPr sz="1400" dirty="0"/>
              <a:t>80 true discoveries</a:t>
            </a:r>
          </a:p>
        </p:txBody>
      </p:sp>
      <p:sp>
        <p:nvSpPr>
          <p:cNvPr id="244" name="Line"/>
          <p:cNvSpPr/>
          <p:nvPr/>
        </p:nvSpPr>
        <p:spPr>
          <a:xfrm>
            <a:off x="4390353" y="2241307"/>
            <a:ext cx="632757" cy="1"/>
          </a:xfrm>
          <a:prstGeom prst="line">
            <a:avLst/>
          </a:prstGeom>
          <a:ln w="63500">
            <a:solidFill>
              <a:srgbClr val="5A5F5E"/>
            </a:solidFill>
            <a:miter lim="400000"/>
            <a:tailEnd type="triangle"/>
          </a:ln>
        </p:spPr>
        <p:txBody>
          <a:bodyPr lIns="26789" tIns="26789" rIns="26789" bIns="26789" anchor="ctr"/>
          <a:lstStyle/>
          <a:p>
            <a:endParaRPr sz="949"/>
          </a:p>
        </p:txBody>
      </p:sp>
      <p:sp>
        <p:nvSpPr>
          <p:cNvPr id="245" name="Rounded Rectangle"/>
          <p:cNvSpPr/>
          <p:nvPr/>
        </p:nvSpPr>
        <p:spPr>
          <a:xfrm>
            <a:off x="4947581" y="1171890"/>
            <a:ext cx="1319618" cy="1458383"/>
          </a:xfrm>
          <a:prstGeom prst="roundRect">
            <a:avLst>
              <a:gd name="adj" fmla="val 7836"/>
            </a:avLst>
          </a:prstGeom>
          <a:ln w="88900">
            <a:solidFill>
              <a:srgbClr val="FF0000"/>
            </a:solidFill>
            <a:custDash>
              <a:ds d="200000" sp="200000"/>
            </a:custDash>
            <a:miter lim="400000"/>
          </a:ln>
        </p:spPr>
        <p:txBody>
          <a:bodyPr lIns="26789" tIns="26789" rIns="26789" bIns="26789" anchor="ctr"/>
          <a:lstStyle/>
          <a:p>
            <a:endParaRPr sz="949"/>
          </a:p>
        </p:txBody>
      </p:sp>
      <p:sp>
        <p:nvSpPr>
          <p:cNvPr id="246" name="“false discovery…"/>
          <p:cNvSpPr txBox="1"/>
          <p:nvPr/>
        </p:nvSpPr>
        <p:spPr>
          <a:xfrm>
            <a:off x="6560438" y="1648597"/>
            <a:ext cx="1278795" cy="48498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6789" tIns="26789" rIns="26789" bIns="26789" anchor="ctr">
            <a:spAutoFit/>
          </a:bodyPr>
          <a:lstStyle/>
          <a:p>
            <a:pPr>
              <a:defRPr>
                <a:solidFill>
                  <a:schemeClr val="accent5">
                    <a:hueOff val="-608019"/>
                    <a:satOff val="-16379"/>
                    <a:lumOff val="25127"/>
                  </a:schemeClr>
                </a:solidFill>
                <a:latin typeface="Gill Sans SemiBold"/>
                <a:ea typeface="Gill Sans SemiBold"/>
                <a:cs typeface="Gill Sans SemiBold"/>
                <a:sym typeface="Gill Sans SemiBold"/>
              </a:defRPr>
            </a:pPr>
            <a:r>
              <a:rPr sz="1400" dirty="0">
                <a:solidFill>
                  <a:schemeClr val="accent1"/>
                </a:solidFill>
              </a:rPr>
              <a:t>“false discovery</a:t>
            </a:r>
          </a:p>
          <a:p>
            <a:pPr>
              <a:defRPr>
                <a:solidFill>
                  <a:schemeClr val="accent5">
                    <a:hueOff val="-608019"/>
                    <a:satOff val="-16379"/>
                    <a:lumOff val="25127"/>
                  </a:schemeClr>
                </a:solidFill>
                <a:latin typeface="Gill Sans SemiBold"/>
                <a:ea typeface="Gill Sans SemiBold"/>
                <a:cs typeface="Gill Sans SemiBold"/>
                <a:sym typeface="Gill Sans SemiBold"/>
              </a:defRPr>
            </a:pPr>
            <a:r>
              <a:rPr lang="en-US" sz="1400" dirty="0">
                <a:solidFill>
                  <a:schemeClr val="accent1"/>
                </a:solidFill>
              </a:rPr>
              <a:t>rate</a:t>
            </a:r>
            <a:r>
              <a:rPr sz="1400" dirty="0">
                <a:solidFill>
                  <a:schemeClr val="accent1"/>
                </a:solidFill>
              </a:rPr>
              <a:t>”</a:t>
            </a:r>
            <a:r>
              <a:rPr lang="en-US" sz="1400" dirty="0">
                <a:solidFill>
                  <a:schemeClr val="accent1"/>
                </a:solidFill>
              </a:rPr>
              <a:t> </a:t>
            </a:r>
            <a:r>
              <a:rPr sz="1400" dirty="0">
                <a:solidFill>
                  <a:schemeClr val="accent1"/>
                </a:solidFill>
              </a:rPr>
              <a:t>= 495/575</a:t>
            </a:r>
          </a:p>
        </p:txBody>
      </p:sp>
      <p:sp>
        <p:nvSpPr>
          <p:cNvPr id="247" name="power (per test)…"/>
          <p:cNvSpPr txBox="1"/>
          <p:nvPr/>
        </p:nvSpPr>
        <p:spPr>
          <a:xfrm>
            <a:off x="3317358" y="2822666"/>
            <a:ext cx="2700670" cy="30032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6789" tIns="26789" rIns="26789" bIns="26789" anchor="ctr">
            <a:spAutoFit/>
          </a:bodyPr>
          <a:lstStyle/>
          <a:p>
            <a:r>
              <a:rPr lang="en-US" sz="1600" dirty="0"/>
              <a:t>P</a:t>
            </a:r>
            <a:r>
              <a:rPr sz="1600" dirty="0"/>
              <a:t>ower (per test)</a:t>
            </a:r>
            <a:r>
              <a:rPr lang="en-US" sz="1600" dirty="0"/>
              <a:t> </a:t>
            </a:r>
            <a:r>
              <a:rPr sz="1600" dirty="0"/>
              <a:t>= 0.80</a:t>
            </a:r>
          </a:p>
        </p:txBody>
      </p:sp>
    </p:spTree>
    <p:extLst>
      <p:ext uri="{BB962C8B-B14F-4D97-AF65-F5344CB8AC3E}">
        <p14:creationId xmlns:p14="http://schemas.microsoft.com/office/powerpoint/2010/main" val="3988357815"/>
      </p:ext>
    </p:extLst>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2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236"/>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grpId="0" nodeType="afterEffect">
                                  <p:stCondLst>
                                    <p:cond delay="0"/>
                                  </p:stCondLst>
                                  <p:iterate>
                                    <p:tmAbs val="0"/>
                                  </p:iterate>
                                  <p:childTnLst>
                                    <p:set>
                                      <p:cBhvr>
                                        <p:cTn id="13" fill="hold"/>
                                        <p:tgtEl>
                                          <p:spTgt spid="238"/>
                                        </p:tgtEl>
                                        <p:attrNameLst>
                                          <p:attrName>style.visibility</p:attrName>
                                        </p:attrNameLst>
                                      </p:cBhvr>
                                      <p:to>
                                        <p:strVal val="visible"/>
                                      </p:to>
                                    </p:set>
                                  </p:childTnLst>
                                </p:cTn>
                              </p:par>
                            </p:childTnLst>
                          </p:cTn>
                        </p:par>
                        <p:par>
                          <p:cTn id="14" fill="hold">
                            <p:stCondLst>
                              <p:cond delay="0"/>
                            </p:stCondLst>
                            <p:childTnLst>
                              <p:par>
                                <p:cTn id="15" presetID="1" presetClass="entr" presetSubtype="0" fill="hold" grpId="0" nodeType="afterEffect">
                                  <p:stCondLst>
                                    <p:cond delay="0"/>
                                  </p:stCondLst>
                                  <p:iterate>
                                    <p:tmAbs val="0"/>
                                  </p:iterate>
                                  <p:childTnLst>
                                    <p:set>
                                      <p:cBhvr>
                                        <p:cTn id="16" fill="hold"/>
                                        <p:tgtEl>
                                          <p:spTgt spid="237"/>
                                        </p:tgtEl>
                                        <p:attrNameLst>
                                          <p:attrName>style.visibility</p:attrName>
                                        </p:attrNameLst>
                                      </p:cBhvr>
                                      <p:to>
                                        <p:strVal val="visible"/>
                                      </p:to>
                                    </p:set>
                                  </p:childTnLst>
                                </p:cTn>
                              </p:par>
                            </p:childTnLst>
                          </p:cTn>
                        </p:par>
                        <p:par>
                          <p:cTn id="17" fill="hold">
                            <p:stCondLst>
                              <p:cond delay="0"/>
                            </p:stCondLst>
                            <p:childTnLst>
                              <p:par>
                                <p:cTn id="18" presetID="1" presetClass="entr" presetSubtype="0" fill="hold" grpId="0" nodeType="afterEffect">
                                  <p:stCondLst>
                                    <p:cond delay="0"/>
                                  </p:stCondLst>
                                  <p:iterate>
                                    <p:tmAbs val="0"/>
                                  </p:iterate>
                                  <p:childTnLst>
                                    <p:set>
                                      <p:cBhvr>
                                        <p:cTn id="19" fill="hold"/>
                                        <p:tgtEl>
                                          <p:spTgt spid="239"/>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iterate>
                                    <p:tmAbs val="0"/>
                                  </p:iterate>
                                  <p:childTnLst>
                                    <p:set>
                                      <p:cBhvr>
                                        <p:cTn id="23" fill="hold"/>
                                        <p:tgtEl>
                                          <p:spTgt spid="240"/>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iterate>
                                    <p:tmAbs val="0"/>
                                  </p:iterate>
                                  <p:childTnLst>
                                    <p:set>
                                      <p:cBhvr>
                                        <p:cTn id="27" fill="hold"/>
                                        <p:tgtEl>
                                          <p:spTgt spid="241"/>
                                        </p:tgtEl>
                                        <p:attrNameLst>
                                          <p:attrName>style.visibility</p:attrName>
                                        </p:attrNameLst>
                                      </p:cBhvr>
                                      <p:to>
                                        <p:strVal val="visible"/>
                                      </p:to>
                                    </p:set>
                                  </p:childTnLst>
                                </p:cTn>
                              </p:par>
                            </p:childTnLst>
                          </p:cTn>
                        </p:par>
                        <p:par>
                          <p:cTn id="28" fill="hold">
                            <p:stCondLst>
                              <p:cond delay="0"/>
                            </p:stCondLst>
                            <p:childTnLst>
                              <p:par>
                                <p:cTn id="29" presetID="1" presetClass="entr" presetSubtype="0" fill="hold" grpId="0" nodeType="afterEffect">
                                  <p:stCondLst>
                                    <p:cond delay="0"/>
                                  </p:stCondLst>
                                  <p:iterate>
                                    <p:tmAbs val="0"/>
                                  </p:iterate>
                                  <p:childTnLst>
                                    <p:set>
                                      <p:cBhvr>
                                        <p:cTn id="30" fill="hold"/>
                                        <p:tgtEl>
                                          <p:spTgt spid="24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iterate>
                                    <p:tmAbs val="0"/>
                                  </p:iterate>
                                  <p:childTnLst>
                                    <p:set>
                                      <p:cBhvr>
                                        <p:cTn id="34" fill="hold"/>
                                        <p:tgtEl>
                                          <p:spTgt spid="24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iterate>
                                    <p:tmAbs val="0"/>
                                  </p:iterate>
                                  <p:childTnLst>
                                    <p:set>
                                      <p:cBhvr>
                                        <p:cTn id="38" fill="hold"/>
                                        <p:tgtEl>
                                          <p:spTgt spid="243"/>
                                        </p:tgtEl>
                                        <p:attrNameLst>
                                          <p:attrName>style.visibility</p:attrName>
                                        </p:attrNameLst>
                                      </p:cBhvr>
                                      <p:to>
                                        <p:strVal val="visible"/>
                                      </p:to>
                                    </p:set>
                                  </p:childTnLst>
                                </p:cTn>
                              </p:par>
                            </p:childTnLst>
                          </p:cTn>
                        </p:par>
                        <p:par>
                          <p:cTn id="39" fill="hold">
                            <p:stCondLst>
                              <p:cond delay="0"/>
                            </p:stCondLst>
                            <p:childTnLst>
                              <p:par>
                                <p:cTn id="40" presetID="1" presetClass="entr" presetSubtype="0" fill="hold" grpId="0" nodeType="afterEffect">
                                  <p:stCondLst>
                                    <p:cond delay="0"/>
                                  </p:stCondLst>
                                  <p:iterate>
                                    <p:tmAbs val="0"/>
                                  </p:iterate>
                                  <p:childTnLst>
                                    <p:set>
                                      <p:cBhvr>
                                        <p:cTn id="41" fill="hold"/>
                                        <p:tgtEl>
                                          <p:spTgt spid="244"/>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iterate>
                                    <p:tmAbs val="0"/>
                                  </p:iterate>
                                  <p:childTnLst>
                                    <p:set>
                                      <p:cBhvr>
                                        <p:cTn id="45" fill="hold"/>
                                        <p:tgtEl>
                                          <p:spTgt spid="245"/>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grpId="0" nodeType="clickEffect">
                                  <p:stCondLst>
                                    <p:cond delay="0"/>
                                  </p:stCondLst>
                                  <p:iterate>
                                    <p:tmAbs val="0"/>
                                  </p:iterate>
                                  <p:childTnLst>
                                    <p:set>
                                      <p:cBhvr>
                                        <p:cTn id="49" fill="hold"/>
                                        <p:tgtEl>
                                          <p:spTgt spid="2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 grpId="0" animBg="1" advAuto="0"/>
      <p:bldP spid="236" grpId="0" animBg="1" advAuto="0"/>
      <p:bldP spid="237" grpId="0" animBg="1" advAuto="0"/>
      <p:bldP spid="238" grpId="0" animBg="1" advAuto="0"/>
      <p:bldP spid="239" grpId="0" animBg="1" advAuto="0"/>
      <p:bldP spid="240" grpId="0" animBg="1" advAuto="0"/>
      <p:bldP spid="241" grpId="0" animBg="1" advAuto="0"/>
      <p:bldP spid="242" grpId="0" animBg="1" advAuto="0"/>
      <p:bldP spid="243" grpId="0" animBg="1" advAuto="0"/>
      <p:bldP spid="244" grpId="0" animBg="1" advAuto="0"/>
      <p:bldP spid="245" grpId="0" animBg="1" advAuto="0"/>
      <p:bldP spid="246" grpId="0" animBg="1" advAuto="0"/>
      <p:bldP spid="247" grpId="0" animBg="1" advAuto="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 name="Run 10,000  different, independent…"/>
          <p:cNvSpPr/>
          <p:nvPr/>
        </p:nvSpPr>
        <p:spPr>
          <a:xfrm>
            <a:off x="1258500" y="1283180"/>
            <a:ext cx="1337563" cy="1290087"/>
          </a:xfrm>
          <a:prstGeom prst="roundRect">
            <a:avLst>
              <a:gd name="adj" fmla="val 7787"/>
            </a:avLst>
          </a:prstGeom>
          <a:solidFill>
            <a:srgbClr val="FFFFFF"/>
          </a:solidFill>
          <a:ln w="635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6789" tIns="26789" rIns="26789" bIns="26789" anchor="ctr"/>
          <a:lstStyle/>
          <a:p>
            <a:pPr algn="ctr">
              <a:defRPr>
                <a:solidFill>
                  <a:srgbClr val="000000"/>
                </a:solidFill>
              </a:defRPr>
            </a:pPr>
            <a:r>
              <a:rPr sz="1400" dirty="0"/>
              <a:t>Run 10,000 </a:t>
            </a:r>
            <a:br>
              <a:rPr sz="1400" dirty="0"/>
            </a:br>
            <a:r>
              <a:rPr sz="1400" dirty="0"/>
              <a:t>different,</a:t>
            </a:r>
            <a:br>
              <a:rPr sz="1400" dirty="0"/>
            </a:br>
            <a:r>
              <a:rPr sz="1400" dirty="0"/>
              <a:t>independent</a:t>
            </a:r>
          </a:p>
          <a:p>
            <a:pPr algn="ctr">
              <a:defRPr>
                <a:solidFill>
                  <a:srgbClr val="000000"/>
                </a:solidFill>
              </a:defRPr>
            </a:pPr>
            <a:r>
              <a:rPr sz="1400" dirty="0"/>
              <a:t>A/B tests</a:t>
            </a:r>
          </a:p>
        </p:txBody>
      </p:sp>
      <p:sp>
        <p:nvSpPr>
          <p:cNvPr id="236" name="Line"/>
          <p:cNvSpPr/>
          <p:nvPr/>
        </p:nvSpPr>
        <p:spPr>
          <a:xfrm>
            <a:off x="2612330" y="1595084"/>
            <a:ext cx="584851" cy="1"/>
          </a:xfrm>
          <a:prstGeom prst="line">
            <a:avLst/>
          </a:prstGeom>
          <a:ln w="63500">
            <a:solidFill>
              <a:srgbClr val="5A5F5E"/>
            </a:solidFill>
            <a:miter lim="400000"/>
            <a:tailEnd type="triangle"/>
          </a:ln>
        </p:spPr>
        <p:txBody>
          <a:bodyPr lIns="26789" tIns="26789" rIns="26789" bIns="26789" anchor="ctr"/>
          <a:lstStyle/>
          <a:p>
            <a:endParaRPr sz="949"/>
          </a:p>
        </p:txBody>
      </p:sp>
      <p:sp>
        <p:nvSpPr>
          <p:cNvPr id="237" name="Line"/>
          <p:cNvSpPr/>
          <p:nvPr/>
        </p:nvSpPr>
        <p:spPr>
          <a:xfrm>
            <a:off x="2613587" y="2252981"/>
            <a:ext cx="582336" cy="1"/>
          </a:xfrm>
          <a:prstGeom prst="line">
            <a:avLst/>
          </a:prstGeom>
          <a:ln w="63500">
            <a:solidFill>
              <a:srgbClr val="5A5F5E"/>
            </a:solidFill>
            <a:miter lim="400000"/>
            <a:tailEnd type="triangle"/>
          </a:ln>
        </p:spPr>
        <p:txBody>
          <a:bodyPr lIns="26789" tIns="26789" rIns="26789" bIns="26789" anchor="ctr"/>
          <a:lstStyle/>
          <a:p>
            <a:endParaRPr sz="949"/>
          </a:p>
        </p:txBody>
      </p:sp>
      <p:sp>
        <p:nvSpPr>
          <p:cNvPr id="238" name="9,900 true nulls"/>
          <p:cNvSpPr/>
          <p:nvPr/>
        </p:nvSpPr>
        <p:spPr>
          <a:xfrm>
            <a:off x="3213318" y="1251733"/>
            <a:ext cx="1182835" cy="662032"/>
          </a:xfrm>
          <a:prstGeom prst="roundRect">
            <a:avLst>
              <a:gd name="adj" fmla="val 15174"/>
            </a:avLst>
          </a:prstGeom>
          <a:solidFill>
            <a:srgbClr val="D5D5D5"/>
          </a:solidFill>
          <a:ln w="635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6789" tIns="26789" rIns="26789" bIns="26789" anchor="ctr"/>
          <a:lstStyle/>
          <a:p>
            <a:pPr algn="ctr">
              <a:defRPr>
                <a:solidFill>
                  <a:srgbClr val="000000"/>
                </a:solidFill>
              </a:defRPr>
            </a:pPr>
            <a:r>
              <a:rPr sz="1400" dirty="0"/>
              <a:t>9,900 true</a:t>
            </a:r>
            <a:br>
              <a:rPr sz="1400" dirty="0"/>
            </a:br>
            <a:r>
              <a:rPr sz="1400" dirty="0"/>
              <a:t>nulls</a:t>
            </a:r>
          </a:p>
        </p:txBody>
      </p:sp>
      <p:sp>
        <p:nvSpPr>
          <p:cNvPr id="239" name="100 non-nulls"/>
          <p:cNvSpPr/>
          <p:nvPr/>
        </p:nvSpPr>
        <p:spPr>
          <a:xfrm>
            <a:off x="3213318" y="1923686"/>
            <a:ext cx="1182835" cy="662032"/>
          </a:xfrm>
          <a:prstGeom prst="roundRect">
            <a:avLst>
              <a:gd name="adj" fmla="val 15174"/>
            </a:avLst>
          </a:prstGeom>
          <a:solidFill>
            <a:srgbClr val="DEDEDE"/>
          </a:solidFill>
          <a:ln w="635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6789" tIns="26789" rIns="26789" bIns="26789" anchor="ctr"/>
          <a:lstStyle>
            <a:lvl1pPr>
              <a:defRPr>
                <a:solidFill>
                  <a:srgbClr val="000000"/>
                </a:solidFill>
              </a:defRPr>
            </a:lvl1pPr>
          </a:lstStyle>
          <a:p>
            <a:pPr algn="ctr"/>
            <a:r>
              <a:rPr sz="1400" dirty="0"/>
              <a:t>100 non-nulls</a:t>
            </a:r>
          </a:p>
        </p:txBody>
      </p:sp>
      <p:sp>
        <p:nvSpPr>
          <p:cNvPr id="240" name="type-1error rate (per test)…"/>
          <p:cNvSpPr txBox="1"/>
          <p:nvPr/>
        </p:nvSpPr>
        <p:spPr>
          <a:xfrm>
            <a:off x="2966484" y="615464"/>
            <a:ext cx="3880883" cy="30032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6789" tIns="26789" rIns="26789" bIns="26789" anchor="ctr">
            <a:spAutoFit/>
          </a:bodyPr>
          <a:lstStyle/>
          <a:p>
            <a:r>
              <a:rPr lang="en-US" sz="1600" dirty="0"/>
              <a:t>T</a:t>
            </a:r>
            <a:r>
              <a:rPr sz="1600" dirty="0"/>
              <a:t>ype</a:t>
            </a:r>
            <a:r>
              <a:rPr lang="en-US" sz="1600" dirty="0"/>
              <a:t> I </a:t>
            </a:r>
            <a:r>
              <a:rPr sz="1600" dirty="0"/>
              <a:t>error rate (per test)</a:t>
            </a:r>
            <a:r>
              <a:rPr lang="en-US" sz="1600" dirty="0"/>
              <a:t> </a:t>
            </a:r>
            <a:r>
              <a:rPr sz="1600" dirty="0"/>
              <a:t>= 0.05</a:t>
            </a:r>
          </a:p>
        </p:txBody>
      </p:sp>
      <p:sp>
        <p:nvSpPr>
          <p:cNvPr id="241" name="495 false discoveries"/>
          <p:cNvSpPr/>
          <p:nvPr/>
        </p:nvSpPr>
        <p:spPr>
          <a:xfrm>
            <a:off x="5015972" y="1238898"/>
            <a:ext cx="1182835" cy="662032"/>
          </a:xfrm>
          <a:prstGeom prst="roundRect">
            <a:avLst>
              <a:gd name="adj" fmla="val 15174"/>
            </a:avLst>
          </a:prstGeom>
          <a:solidFill>
            <a:srgbClr val="FFFFFF"/>
          </a:solidFill>
          <a:ln w="635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6789" tIns="26789" rIns="26789" bIns="26789" anchor="ctr"/>
          <a:lstStyle>
            <a:lvl1pPr>
              <a:defRPr>
                <a:solidFill>
                  <a:srgbClr val="000000"/>
                </a:solidFill>
              </a:defRPr>
            </a:lvl1pPr>
          </a:lstStyle>
          <a:p>
            <a:pPr algn="ctr"/>
            <a:r>
              <a:rPr sz="1400" dirty="0"/>
              <a:t>495 false discoveries</a:t>
            </a:r>
          </a:p>
        </p:txBody>
      </p:sp>
      <p:sp>
        <p:nvSpPr>
          <p:cNvPr id="242" name="Line"/>
          <p:cNvSpPr/>
          <p:nvPr/>
        </p:nvSpPr>
        <p:spPr>
          <a:xfrm>
            <a:off x="4390353" y="1607700"/>
            <a:ext cx="632757" cy="1"/>
          </a:xfrm>
          <a:prstGeom prst="line">
            <a:avLst/>
          </a:prstGeom>
          <a:ln w="63500">
            <a:solidFill>
              <a:srgbClr val="5A5F5E"/>
            </a:solidFill>
            <a:miter lim="400000"/>
            <a:tailEnd type="triangle"/>
          </a:ln>
        </p:spPr>
        <p:txBody>
          <a:bodyPr lIns="26789" tIns="26789" rIns="26789" bIns="26789" anchor="ctr"/>
          <a:lstStyle/>
          <a:p>
            <a:endParaRPr sz="949"/>
          </a:p>
        </p:txBody>
      </p:sp>
      <p:sp>
        <p:nvSpPr>
          <p:cNvPr id="243" name="80 true discoveries"/>
          <p:cNvSpPr/>
          <p:nvPr/>
        </p:nvSpPr>
        <p:spPr>
          <a:xfrm>
            <a:off x="5015972" y="1910291"/>
            <a:ext cx="1182835" cy="662032"/>
          </a:xfrm>
          <a:prstGeom prst="roundRect">
            <a:avLst>
              <a:gd name="adj" fmla="val 15174"/>
            </a:avLst>
          </a:prstGeom>
          <a:solidFill>
            <a:srgbClr val="FFFFFF"/>
          </a:solidFill>
          <a:ln w="635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6789" tIns="26789" rIns="26789" bIns="26789" anchor="ctr"/>
          <a:lstStyle>
            <a:lvl1pPr>
              <a:defRPr>
                <a:solidFill>
                  <a:srgbClr val="000000"/>
                </a:solidFill>
              </a:defRPr>
            </a:lvl1pPr>
          </a:lstStyle>
          <a:p>
            <a:pPr algn="ctr"/>
            <a:r>
              <a:rPr sz="1400" dirty="0"/>
              <a:t>80 true discoveries</a:t>
            </a:r>
          </a:p>
        </p:txBody>
      </p:sp>
      <p:sp>
        <p:nvSpPr>
          <p:cNvPr id="244" name="Line"/>
          <p:cNvSpPr/>
          <p:nvPr/>
        </p:nvSpPr>
        <p:spPr>
          <a:xfrm>
            <a:off x="4390353" y="2241307"/>
            <a:ext cx="632757" cy="1"/>
          </a:xfrm>
          <a:prstGeom prst="line">
            <a:avLst/>
          </a:prstGeom>
          <a:ln w="63500">
            <a:solidFill>
              <a:srgbClr val="5A5F5E"/>
            </a:solidFill>
            <a:miter lim="400000"/>
            <a:tailEnd type="triangle"/>
          </a:ln>
        </p:spPr>
        <p:txBody>
          <a:bodyPr lIns="26789" tIns="26789" rIns="26789" bIns="26789" anchor="ctr"/>
          <a:lstStyle/>
          <a:p>
            <a:endParaRPr sz="949"/>
          </a:p>
        </p:txBody>
      </p:sp>
      <p:sp>
        <p:nvSpPr>
          <p:cNvPr id="245" name="Rounded Rectangle"/>
          <p:cNvSpPr/>
          <p:nvPr/>
        </p:nvSpPr>
        <p:spPr>
          <a:xfrm>
            <a:off x="4947581" y="1171890"/>
            <a:ext cx="1319618" cy="1458383"/>
          </a:xfrm>
          <a:prstGeom prst="roundRect">
            <a:avLst>
              <a:gd name="adj" fmla="val 7836"/>
            </a:avLst>
          </a:prstGeom>
          <a:ln w="88900">
            <a:solidFill>
              <a:srgbClr val="FF0000"/>
            </a:solidFill>
            <a:custDash>
              <a:ds d="200000" sp="200000"/>
            </a:custDash>
            <a:miter lim="400000"/>
          </a:ln>
        </p:spPr>
        <p:txBody>
          <a:bodyPr lIns="26789" tIns="26789" rIns="26789" bIns="26789" anchor="ctr"/>
          <a:lstStyle/>
          <a:p>
            <a:endParaRPr sz="949"/>
          </a:p>
        </p:txBody>
      </p:sp>
      <p:sp>
        <p:nvSpPr>
          <p:cNvPr id="246" name="“false discovery…"/>
          <p:cNvSpPr txBox="1"/>
          <p:nvPr/>
        </p:nvSpPr>
        <p:spPr>
          <a:xfrm>
            <a:off x="6560438" y="1648597"/>
            <a:ext cx="1278795" cy="48498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6789" tIns="26789" rIns="26789" bIns="26789" anchor="ctr">
            <a:spAutoFit/>
          </a:bodyPr>
          <a:lstStyle/>
          <a:p>
            <a:pPr>
              <a:defRPr>
                <a:solidFill>
                  <a:schemeClr val="accent5">
                    <a:hueOff val="-608019"/>
                    <a:satOff val="-16379"/>
                    <a:lumOff val="25127"/>
                  </a:schemeClr>
                </a:solidFill>
                <a:latin typeface="Gill Sans SemiBold"/>
                <a:ea typeface="Gill Sans SemiBold"/>
                <a:cs typeface="Gill Sans SemiBold"/>
                <a:sym typeface="Gill Sans SemiBold"/>
              </a:defRPr>
            </a:pPr>
            <a:r>
              <a:rPr sz="1400" dirty="0">
                <a:solidFill>
                  <a:schemeClr val="accent1"/>
                </a:solidFill>
              </a:rPr>
              <a:t>“false discovery</a:t>
            </a:r>
          </a:p>
          <a:p>
            <a:pPr>
              <a:defRPr>
                <a:solidFill>
                  <a:schemeClr val="accent5">
                    <a:hueOff val="-608019"/>
                    <a:satOff val="-16379"/>
                    <a:lumOff val="25127"/>
                  </a:schemeClr>
                </a:solidFill>
                <a:latin typeface="Gill Sans SemiBold"/>
                <a:ea typeface="Gill Sans SemiBold"/>
                <a:cs typeface="Gill Sans SemiBold"/>
                <a:sym typeface="Gill Sans SemiBold"/>
              </a:defRPr>
            </a:pPr>
            <a:r>
              <a:rPr lang="en-US" sz="1400" dirty="0">
                <a:solidFill>
                  <a:schemeClr val="accent1"/>
                </a:solidFill>
              </a:rPr>
              <a:t>rate</a:t>
            </a:r>
            <a:r>
              <a:rPr sz="1400" dirty="0">
                <a:solidFill>
                  <a:schemeClr val="accent1"/>
                </a:solidFill>
              </a:rPr>
              <a:t>”</a:t>
            </a:r>
            <a:r>
              <a:rPr lang="en-US" sz="1400" dirty="0">
                <a:solidFill>
                  <a:schemeClr val="accent1"/>
                </a:solidFill>
              </a:rPr>
              <a:t> </a:t>
            </a:r>
            <a:r>
              <a:rPr sz="1400" dirty="0">
                <a:solidFill>
                  <a:schemeClr val="accent1"/>
                </a:solidFill>
              </a:rPr>
              <a:t>= 495/575</a:t>
            </a:r>
          </a:p>
        </p:txBody>
      </p:sp>
      <p:sp>
        <p:nvSpPr>
          <p:cNvPr id="247" name="power (per test)…"/>
          <p:cNvSpPr txBox="1"/>
          <p:nvPr/>
        </p:nvSpPr>
        <p:spPr>
          <a:xfrm>
            <a:off x="3317358" y="2822666"/>
            <a:ext cx="2700670" cy="30032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6789" tIns="26789" rIns="26789" bIns="26789" anchor="ctr">
            <a:spAutoFit/>
          </a:bodyPr>
          <a:lstStyle/>
          <a:p>
            <a:r>
              <a:rPr lang="en-US" sz="1600" dirty="0"/>
              <a:t>P</a:t>
            </a:r>
            <a:r>
              <a:rPr sz="1600" dirty="0"/>
              <a:t>ower (per test)</a:t>
            </a:r>
            <a:r>
              <a:rPr lang="en-US" sz="1600" dirty="0"/>
              <a:t> </a:t>
            </a:r>
            <a:r>
              <a:rPr sz="1600" dirty="0"/>
              <a:t>= 0.80</a:t>
            </a:r>
          </a:p>
        </p:txBody>
      </p:sp>
      <p:sp>
        <p:nvSpPr>
          <p:cNvPr id="2" name="TextBox 1">
            <a:extLst>
              <a:ext uri="{FF2B5EF4-FFF2-40B4-BE49-F238E27FC236}">
                <a16:creationId xmlns:a16="http://schemas.microsoft.com/office/drawing/2014/main" id="{2E7D3555-DAFE-6D40-8708-553A718DCA84}"/>
              </a:ext>
            </a:extLst>
          </p:cNvPr>
          <p:cNvSpPr txBox="1"/>
          <p:nvPr/>
        </p:nvSpPr>
        <p:spPr>
          <a:xfrm>
            <a:off x="1258500" y="3567712"/>
            <a:ext cx="7069499" cy="923330"/>
          </a:xfrm>
          <a:prstGeom prst="rect">
            <a:avLst/>
          </a:prstGeom>
          <a:noFill/>
        </p:spPr>
        <p:txBody>
          <a:bodyPr wrap="none" rtlCol="0">
            <a:spAutoFit/>
          </a:bodyPr>
          <a:lstStyle/>
          <a:p>
            <a:r>
              <a:rPr lang="en-US" dirty="0"/>
              <a:t>(NB: We’re again not being rigorous at this point; FDR is </a:t>
            </a:r>
          </a:p>
          <a:p>
            <a:r>
              <a:rPr lang="en-US" dirty="0"/>
              <a:t>actually an </a:t>
            </a:r>
            <a:r>
              <a:rPr lang="en-US" dirty="0">
                <a:solidFill>
                  <a:schemeClr val="accent3"/>
                </a:solidFill>
              </a:rPr>
              <a:t>expectation</a:t>
            </a:r>
            <a:r>
              <a:rPr lang="en-US" dirty="0"/>
              <a:t> of this proportion.  We’ll do it right </a:t>
            </a:r>
          </a:p>
          <a:p>
            <a:r>
              <a:rPr lang="en-US" dirty="0"/>
              <a:t>anon.)</a:t>
            </a:r>
          </a:p>
        </p:txBody>
      </p:sp>
    </p:spTree>
    <p:extLst>
      <p:ext uri="{BB962C8B-B14F-4D97-AF65-F5344CB8AC3E}">
        <p14:creationId xmlns:p14="http://schemas.microsoft.com/office/powerpoint/2010/main" val="193634932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Title 1">
            <a:extLst>
              <a:ext uri="{FF2B5EF4-FFF2-40B4-BE49-F238E27FC236}">
                <a16:creationId xmlns:a16="http://schemas.microsoft.com/office/drawing/2014/main" id="{E5374A19-D6EA-BB4F-AD84-5AFE19F4EB9F}"/>
              </a:ext>
            </a:extLst>
          </p:cNvPr>
          <p:cNvSpPr>
            <a:spLocks noGrp="1" noChangeArrowheads="1"/>
          </p:cNvSpPr>
          <p:nvPr>
            <p:ph type="title"/>
          </p:nvPr>
        </p:nvSpPr>
        <p:spPr>
          <a:xfrm>
            <a:off x="1255853" y="276225"/>
            <a:ext cx="6879153" cy="857250"/>
          </a:xfrm>
        </p:spPr>
        <p:txBody>
          <a:bodyPr>
            <a:normAutofit/>
          </a:bodyPr>
          <a:lstStyle/>
          <a:p>
            <a:r>
              <a:rPr lang="en-US" altLang="en-US" sz="2700" dirty="0">
                <a:ea typeface="ＭＳ Ｐゴシック" panose="020B0600070205080204" pitchFamily="34" charset="-128"/>
              </a:rPr>
              <a:t>Back to Inference</a:t>
            </a:r>
          </a:p>
        </p:txBody>
      </p:sp>
      <p:sp>
        <p:nvSpPr>
          <p:cNvPr id="7170" name="Content Placeholder 2">
            <a:extLst>
              <a:ext uri="{FF2B5EF4-FFF2-40B4-BE49-F238E27FC236}">
                <a16:creationId xmlns:a16="http://schemas.microsoft.com/office/drawing/2014/main" id="{911D7269-71CC-0A48-95DB-3118BD19FD43}"/>
              </a:ext>
            </a:extLst>
          </p:cNvPr>
          <p:cNvSpPr>
            <a:spLocks noGrp="1" noChangeArrowheads="1"/>
          </p:cNvSpPr>
          <p:nvPr>
            <p:ph idx="1"/>
          </p:nvPr>
        </p:nvSpPr>
        <p:spPr>
          <a:xfrm>
            <a:off x="1476375" y="1371600"/>
            <a:ext cx="6172200" cy="3190875"/>
          </a:xfrm>
        </p:spPr>
        <p:txBody>
          <a:bodyPr/>
          <a:lstStyle/>
          <a:p>
            <a:pPr>
              <a:lnSpc>
                <a:spcPct val="90000"/>
              </a:lnSpc>
            </a:pPr>
            <a:r>
              <a:rPr lang="en-US" altLang="en-US" sz="1800" dirty="0">
                <a:ea typeface="ＭＳ Ｐゴシック" panose="020B0600070205080204" pitchFamily="34" charset="-128"/>
              </a:rPr>
              <a:t>Can we develop general frameworks that allow us to control column-wise quantities like the false-discovery rate (FDR)?</a:t>
            </a:r>
          </a:p>
          <a:p>
            <a:pPr lvl="1">
              <a:lnSpc>
                <a:spcPct val="90000"/>
              </a:lnSpc>
            </a:pPr>
            <a:r>
              <a:rPr lang="en-US" altLang="en-US" sz="1400" dirty="0">
                <a:ea typeface="ＭＳ Ｐゴシック" panose="020B0600070205080204" pitchFamily="34" charset="-128"/>
              </a:rPr>
              <a:t>in a similar way as </a:t>
            </a:r>
            <a:r>
              <a:rPr lang="en-US" altLang="en-US" sz="1400" dirty="0" err="1">
                <a:ea typeface="ＭＳ Ｐゴシック" panose="020B0600070205080204" pitchFamily="34" charset="-128"/>
              </a:rPr>
              <a:t>Neyman</a:t>
            </a:r>
            <a:r>
              <a:rPr lang="en-US" altLang="en-US" sz="1400" dirty="0">
                <a:ea typeface="ＭＳ Ｐゴシック" panose="020B0600070205080204" pitchFamily="34" charset="-128"/>
              </a:rPr>
              <a:t>-Pearson controls the false-positive rate</a:t>
            </a:r>
          </a:p>
          <a:p>
            <a:pPr>
              <a:lnSpc>
                <a:spcPct val="90000"/>
              </a:lnSpc>
            </a:pPr>
            <a:r>
              <a:rPr lang="en-US" altLang="en-US" sz="1800" dirty="0">
                <a:ea typeface="ＭＳ Ｐゴシック" panose="020B0600070205080204" pitchFamily="34" charset="-128"/>
              </a:rPr>
              <a:t>To </a:t>
            </a:r>
            <a:r>
              <a:rPr lang="en-US" altLang="en-US" sz="1800">
                <a:ea typeface="ＭＳ Ｐゴシック" panose="020B0600070205080204" pitchFamily="34" charset="-128"/>
              </a:rPr>
              <a:t>be continued…</a:t>
            </a:r>
            <a:endParaRPr lang="en-US" altLang="en-US" sz="1800" dirty="0">
              <a:ea typeface="ＭＳ Ｐゴシック" panose="020B0600070205080204" pitchFamily="34" charset="-128"/>
            </a:endParaRPr>
          </a:p>
          <a:p>
            <a:pPr>
              <a:lnSpc>
                <a:spcPct val="90000"/>
              </a:lnSpc>
            </a:pPr>
            <a:endParaRPr lang="en-US" altLang="en-US" sz="1800" dirty="0">
              <a:ea typeface="ＭＳ Ｐゴシック" panose="020B0600070205080204" pitchFamily="34" charset="-128"/>
            </a:endParaRPr>
          </a:p>
          <a:p>
            <a:pPr>
              <a:lnSpc>
                <a:spcPct val="90000"/>
              </a:lnSpc>
            </a:pPr>
            <a:endParaRPr lang="en-US" altLang="en-US" sz="1800" dirty="0">
              <a:ea typeface="ＭＳ Ｐゴシック" panose="020B0600070205080204" pitchFamily="34" charset="-128"/>
            </a:endParaRPr>
          </a:p>
          <a:p>
            <a:pPr>
              <a:lnSpc>
                <a:spcPct val="90000"/>
              </a:lnSpc>
            </a:pPr>
            <a:endParaRPr lang="en-US" altLang="en-US" sz="1800" dirty="0">
              <a:ea typeface="ＭＳ Ｐゴシック" panose="020B0600070205080204" pitchFamily="34" charset="-128"/>
            </a:endParaRPr>
          </a:p>
          <a:p>
            <a:pPr>
              <a:lnSpc>
                <a:spcPct val="90000"/>
              </a:lnSpc>
            </a:pPr>
            <a:endParaRPr lang="en-US" altLang="en-US" sz="1800" dirty="0">
              <a:ea typeface="ＭＳ Ｐゴシック" panose="020B0600070205080204" pitchFamily="34" charset="-128"/>
            </a:endParaRPr>
          </a:p>
          <a:p>
            <a:pPr>
              <a:lnSpc>
                <a:spcPct val="90000"/>
              </a:lnSpc>
            </a:pPr>
            <a:endParaRPr lang="en-US" altLang="en-US" sz="1800" dirty="0">
              <a:ea typeface="ＭＳ Ｐゴシック" panose="020B0600070205080204" pitchFamily="34" charset="-128"/>
            </a:endParaRPr>
          </a:p>
        </p:txBody>
      </p:sp>
      <p:sp>
        <p:nvSpPr>
          <p:cNvPr id="2" name="Footer Placeholder 1">
            <a:extLst>
              <a:ext uri="{FF2B5EF4-FFF2-40B4-BE49-F238E27FC236}">
                <a16:creationId xmlns:a16="http://schemas.microsoft.com/office/drawing/2014/main" id="{9976A414-5FF1-6A42-B236-0C04389083DF}"/>
              </a:ext>
            </a:extLst>
          </p:cNvPr>
          <p:cNvSpPr>
            <a:spLocks noGrp="1"/>
          </p:cNvSpPr>
          <p:nvPr>
            <p:ph type="ftr" sz="quarter" idx="3"/>
          </p:nvPr>
        </p:nvSpPr>
        <p:spPr/>
        <p:txBody>
          <a:bodyPr/>
          <a:lstStyle/>
          <a:p>
            <a:r>
              <a:rPr lang="en-US"/>
              <a:t>University of California, Berkeley</a:t>
            </a:r>
            <a:endParaRPr lang="en-US" dirty="0"/>
          </a:p>
        </p:txBody>
      </p:sp>
    </p:spTree>
    <p:extLst>
      <p:ext uri="{BB962C8B-B14F-4D97-AF65-F5344CB8AC3E}">
        <p14:creationId xmlns:p14="http://schemas.microsoft.com/office/powerpoint/2010/main" val="38562317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Title 1">
            <a:extLst>
              <a:ext uri="{FF2B5EF4-FFF2-40B4-BE49-F238E27FC236}">
                <a16:creationId xmlns:a16="http://schemas.microsoft.com/office/drawing/2014/main" id="{E5374A19-D6EA-BB4F-AD84-5AFE19F4EB9F}"/>
              </a:ext>
            </a:extLst>
          </p:cNvPr>
          <p:cNvSpPr>
            <a:spLocks noGrp="1" noChangeArrowheads="1"/>
          </p:cNvSpPr>
          <p:nvPr>
            <p:ph type="title"/>
          </p:nvPr>
        </p:nvSpPr>
        <p:spPr>
          <a:xfrm>
            <a:off x="1543050" y="276225"/>
            <a:ext cx="6172200" cy="857250"/>
          </a:xfrm>
        </p:spPr>
        <p:txBody>
          <a:bodyPr>
            <a:normAutofit/>
          </a:bodyPr>
          <a:lstStyle/>
          <a:p>
            <a:r>
              <a:rPr lang="en-US" altLang="en-US" sz="2700" dirty="0">
                <a:ea typeface="ＭＳ Ｐゴシック" panose="020B0600070205080204" pitchFamily="34" charset="-128"/>
              </a:rPr>
              <a:t>Machine Learning in Industry</a:t>
            </a:r>
          </a:p>
        </p:txBody>
      </p:sp>
      <p:sp>
        <p:nvSpPr>
          <p:cNvPr id="7170" name="Content Placeholder 2">
            <a:extLst>
              <a:ext uri="{FF2B5EF4-FFF2-40B4-BE49-F238E27FC236}">
                <a16:creationId xmlns:a16="http://schemas.microsoft.com/office/drawing/2014/main" id="{911D7269-71CC-0A48-95DB-3118BD19FD43}"/>
              </a:ext>
            </a:extLst>
          </p:cNvPr>
          <p:cNvSpPr>
            <a:spLocks noGrp="1" noChangeArrowheads="1"/>
          </p:cNvSpPr>
          <p:nvPr>
            <p:ph idx="1"/>
          </p:nvPr>
        </p:nvSpPr>
        <p:spPr>
          <a:xfrm>
            <a:off x="1466215" y="1215686"/>
            <a:ext cx="6164574" cy="1875471"/>
          </a:xfrm>
        </p:spPr>
        <p:txBody>
          <a:bodyPr>
            <a:normAutofit/>
          </a:bodyPr>
          <a:lstStyle/>
          <a:p>
            <a:pPr>
              <a:lnSpc>
                <a:spcPct val="90000"/>
              </a:lnSpc>
            </a:pPr>
            <a:r>
              <a:rPr lang="en-US" altLang="en-US" sz="1800" dirty="0">
                <a:ea typeface="ＭＳ Ｐゴシック" panose="020B0600070205080204" pitchFamily="34" charset="-128"/>
              </a:rPr>
              <a:t>First Generation (‘90-’00): the </a:t>
            </a:r>
            <a:r>
              <a:rPr lang="en-US" altLang="en-US" sz="1800" dirty="0">
                <a:solidFill>
                  <a:schemeClr val="accent2"/>
                </a:solidFill>
                <a:ea typeface="ＭＳ Ｐゴシック" panose="020B0600070205080204" pitchFamily="34" charset="-128"/>
              </a:rPr>
              <a:t>backend</a:t>
            </a:r>
            <a:r>
              <a:rPr lang="en-US" altLang="en-US" sz="1800" dirty="0">
                <a:ea typeface="ＭＳ Ｐゴシック" panose="020B0600070205080204" pitchFamily="34" charset="-128"/>
              </a:rPr>
              <a:t>  </a:t>
            </a:r>
          </a:p>
          <a:p>
            <a:pPr lvl="1">
              <a:lnSpc>
                <a:spcPct val="90000"/>
              </a:lnSpc>
            </a:pPr>
            <a:r>
              <a:rPr lang="en-US" altLang="en-US" sz="1500" dirty="0">
                <a:ea typeface="ＭＳ Ｐゴシック" panose="020B0600070205080204" pitchFamily="34" charset="-128"/>
              </a:rPr>
              <a:t>e.g., fraud detection, search, supply-chain management</a:t>
            </a:r>
          </a:p>
          <a:p>
            <a:pPr>
              <a:lnSpc>
                <a:spcPct val="90000"/>
              </a:lnSpc>
            </a:pPr>
            <a:r>
              <a:rPr lang="en-US" altLang="en-US" sz="1800" dirty="0">
                <a:ea typeface="ＭＳ Ｐゴシック" panose="020B0600070205080204" pitchFamily="34" charset="-128"/>
              </a:rPr>
              <a:t>Second Generation (‘00-’10): the </a:t>
            </a:r>
            <a:r>
              <a:rPr lang="en-US" altLang="en-US" sz="1800" dirty="0">
                <a:solidFill>
                  <a:schemeClr val="accent2"/>
                </a:solidFill>
                <a:ea typeface="ＭＳ Ｐゴシック" panose="020B0600070205080204" pitchFamily="34" charset="-128"/>
              </a:rPr>
              <a:t>human side</a:t>
            </a:r>
          </a:p>
          <a:p>
            <a:pPr lvl="1">
              <a:lnSpc>
                <a:spcPct val="90000"/>
              </a:lnSpc>
            </a:pPr>
            <a:r>
              <a:rPr lang="en-US" altLang="en-US" sz="1500" dirty="0">
                <a:ea typeface="ＭＳ Ｐゴシック" panose="020B0600070205080204" pitchFamily="34" charset="-128"/>
              </a:rPr>
              <a:t>e.g., recommendation systems, commerce, social media</a:t>
            </a:r>
          </a:p>
          <a:p>
            <a:pPr>
              <a:lnSpc>
                <a:spcPct val="90000"/>
              </a:lnSpc>
            </a:pPr>
            <a:r>
              <a:rPr lang="en-US" altLang="en-US" sz="1800" dirty="0">
                <a:ea typeface="ＭＳ Ｐゴシック" panose="020B0600070205080204" pitchFamily="34" charset="-128"/>
              </a:rPr>
              <a:t>Third Generation (‘10-now): </a:t>
            </a:r>
            <a:r>
              <a:rPr lang="en-US" altLang="en-US" sz="1800" dirty="0">
                <a:solidFill>
                  <a:schemeClr val="accent2"/>
                </a:solidFill>
                <a:ea typeface="ＭＳ Ｐゴシック" panose="020B0600070205080204" pitchFamily="34" charset="-128"/>
              </a:rPr>
              <a:t>pattern recognition</a:t>
            </a:r>
          </a:p>
          <a:p>
            <a:pPr lvl="1">
              <a:lnSpc>
                <a:spcPct val="90000"/>
              </a:lnSpc>
            </a:pPr>
            <a:r>
              <a:rPr lang="en-US" altLang="en-US" sz="1500" dirty="0">
                <a:ea typeface="ＭＳ Ｐゴシック" panose="020B0600070205080204" pitchFamily="34" charset="-128"/>
              </a:rPr>
              <a:t>e.g., speech recognition, computer vision, translation</a:t>
            </a:r>
          </a:p>
          <a:p>
            <a:pPr lvl="1">
              <a:lnSpc>
                <a:spcPct val="90000"/>
              </a:lnSpc>
            </a:pPr>
            <a:endParaRPr lang="en-US" altLang="en-US" sz="1500" dirty="0">
              <a:ea typeface="ＭＳ Ｐゴシック" panose="020B0600070205080204" pitchFamily="34" charset="-128"/>
            </a:endParaRPr>
          </a:p>
        </p:txBody>
      </p:sp>
      <p:sp>
        <p:nvSpPr>
          <p:cNvPr id="2" name="Footer Placeholder 1">
            <a:extLst>
              <a:ext uri="{FF2B5EF4-FFF2-40B4-BE49-F238E27FC236}">
                <a16:creationId xmlns:a16="http://schemas.microsoft.com/office/drawing/2014/main" id="{4D934C9A-EA2F-B344-9530-0DCA68D708FF}"/>
              </a:ext>
            </a:extLst>
          </p:cNvPr>
          <p:cNvSpPr>
            <a:spLocks noGrp="1"/>
          </p:cNvSpPr>
          <p:nvPr>
            <p:ph type="ftr" sz="quarter" idx="3"/>
          </p:nvPr>
        </p:nvSpPr>
        <p:spPr/>
        <p:txBody>
          <a:bodyPr/>
          <a:lstStyle/>
          <a:p>
            <a:r>
              <a:rPr lang="en-US"/>
              <a:t>University of California, Berkeley</a:t>
            </a:r>
            <a:endParaRPr lang="en-US" dirty="0"/>
          </a:p>
        </p:txBody>
      </p:sp>
    </p:spTree>
    <p:extLst>
      <p:ext uri="{BB962C8B-B14F-4D97-AF65-F5344CB8AC3E}">
        <p14:creationId xmlns:p14="http://schemas.microsoft.com/office/powerpoint/2010/main" val="19778507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Title 1">
            <a:extLst>
              <a:ext uri="{FF2B5EF4-FFF2-40B4-BE49-F238E27FC236}">
                <a16:creationId xmlns:a16="http://schemas.microsoft.com/office/drawing/2014/main" id="{E5374A19-D6EA-BB4F-AD84-5AFE19F4EB9F}"/>
              </a:ext>
            </a:extLst>
          </p:cNvPr>
          <p:cNvSpPr>
            <a:spLocks noGrp="1" noChangeArrowheads="1"/>
          </p:cNvSpPr>
          <p:nvPr>
            <p:ph type="title"/>
          </p:nvPr>
        </p:nvSpPr>
        <p:spPr>
          <a:xfrm>
            <a:off x="1543050" y="276225"/>
            <a:ext cx="6172200" cy="857250"/>
          </a:xfrm>
        </p:spPr>
        <p:txBody>
          <a:bodyPr>
            <a:normAutofit/>
          </a:bodyPr>
          <a:lstStyle/>
          <a:p>
            <a:r>
              <a:rPr lang="en-US" altLang="en-US" sz="2700" dirty="0">
                <a:ea typeface="ＭＳ Ｐゴシック" panose="020B0600070205080204" pitchFamily="34" charset="-128"/>
              </a:rPr>
              <a:t>Machine Learning in Industry</a:t>
            </a:r>
          </a:p>
        </p:txBody>
      </p:sp>
      <p:sp>
        <p:nvSpPr>
          <p:cNvPr id="7170" name="Content Placeholder 2">
            <a:extLst>
              <a:ext uri="{FF2B5EF4-FFF2-40B4-BE49-F238E27FC236}">
                <a16:creationId xmlns:a16="http://schemas.microsoft.com/office/drawing/2014/main" id="{911D7269-71CC-0A48-95DB-3118BD19FD43}"/>
              </a:ext>
            </a:extLst>
          </p:cNvPr>
          <p:cNvSpPr>
            <a:spLocks noGrp="1" noChangeArrowheads="1"/>
          </p:cNvSpPr>
          <p:nvPr>
            <p:ph idx="1"/>
          </p:nvPr>
        </p:nvSpPr>
        <p:spPr>
          <a:xfrm>
            <a:off x="1466214" y="1215686"/>
            <a:ext cx="6374967" cy="2984080"/>
          </a:xfrm>
        </p:spPr>
        <p:txBody>
          <a:bodyPr>
            <a:normAutofit/>
          </a:bodyPr>
          <a:lstStyle/>
          <a:p>
            <a:pPr>
              <a:lnSpc>
                <a:spcPct val="90000"/>
              </a:lnSpc>
            </a:pPr>
            <a:r>
              <a:rPr lang="en-US" altLang="en-US" sz="1800" dirty="0">
                <a:ea typeface="ＭＳ Ｐゴシック" panose="020B0600070205080204" pitchFamily="34" charset="-128"/>
              </a:rPr>
              <a:t>First Generation (‘90-’00): the </a:t>
            </a:r>
            <a:r>
              <a:rPr lang="en-US" altLang="en-US" sz="1800" dirty="0">
                <a:solidFill>
                  <a:schemeClr val="accent2"/>
                </a:solidFill>
                <a:ea typeface="ＭＳ Ｐゴシック" panose="020B0600070205080204" pitchFamily="34" charset="-128"/>
              </a:rPr>
              <a:t>backend</a:t>
            </a:r>
            <a:r>
              <a:rPr lang="en-US" altLang="en-US" sz="1800" dirty="0">
                <a:ea typeface="ＭＳ Ｐゴシック" panose="020B0600070205080204" pitchFamily="34" charset="-128"/>
              </a:rPr>
              <a:t>  </a:t>
            </a:r>
          </a:p>
          <a:p>
            <a:pPr lvl="1">
              <a:lnSpc>
                <a:spcPct val="90000"/>
              </a:lnSpc>
            </a:pPr>
            <a:r>
              <a:rPr lang="en-US" altLang="en-US" sz="1500" dirty="0">
                <a:ea typeface="ＭＳ Ｐゴシック" panose="020B0600070205080204" pitchFamily="34" charset="-128"/>
              </a:rPr>
              <a:t>e.g., fraud detection, search, supply-chain management</a:t>
            </a:r>
          </a:p>
          <a:p>
            <a:pPr>
              <a:lnSpc>
                <a:spcPct val="90000"/>
              </a:lnSpc>
            </a:pPr>
            <a:r>
              <a:rPr lang="en-US" altLang="en-US" sz="1800" dirty="0">
                <a:ea typeface="ＭＳ Ｐゴシック" panose="020B0600070205080204" pitchFamily="34" charset="-128"/>
              </a:rPr>
              <a:t>Second Generation (‘00-’10): the </a:t>
            </a:r>
            <a:r>
              <a:rPr lang="en-US" altLang="en-US" sz="1800" dirty="0">
                <a:solidFill>
                  <a:schemeClr val="accent2"/>
                </a:solidFill>
                <a:ea typeface="ＭＳ Ｐゴシック" panose="020B0600070205080204" pitchFamily="34" charset="-128"/>
              </a:rPr>
              <a:t>human side</a:t>
            </a:r>
          </a:p>
          <a:p>
            <a:pPr lvl="1">
              <a:lnSpc>
                <a:spcPct val="90000"/>
              </a:lnSpc>
            </a:pPr>
            <a:r>
              <a:rPr lang="en-US" altLang="en-US" sz="1500" dirty="0">
                <a:ea typeface="ＭＳ Ｐゴシック" panose="020B0600070205080204" pitchFamily="34" charset="-128"/>
              </a:rPr>
              <a:t>e.g., recommendation systems, commerce, social media</a:t>
            </a:r>
          </a:p>
          <a:p>
            <a:pPr>
              <a:lnSpc>
                <a:spcPct val="90000"/>
              </a:lnSpc>
            </a:pPr>
            <a:r>
              <a:rPr lang="en-US" altLang="en-US" sz="1800" dirty="0">
                <a:ea typeface="ＭＳ Ｐゴシック" panose="020B0600070205080204" pitchFamily="34" charset="-128"/>
              </a:rPr>
              <a:t>Third Generation (‘10-now): </a:t>
            </a:r>
            <a:r>
              <a:rPr lang="en-US" altLang="en-US" sz="1800" dirty="0">
                <a:solidFill>
                  <a:schemeClr val="accent2"/>
                </a:solidFill>
                <a:ea typeface="ＭＳ Ｐゴシック" panose="020B0600070205080204" pitchFamily="34" charset="-128"/>
              </a:rPr>
              <a:t>pattern recognition</a:t>
            </a:r>
          </a:p>
          <a:p>
            <a:pPr lvl="1">
              <a:lnSpc>
                <a:spcPct val="90000"/>
              </a:lnSpc>
            </a:pPr>
            <a:r>
              <a:rPr lang="en-US" altLang="en-US" sz="1500" dirty="0">
                <a:ea typeface="ＭＳ Ｐゴシック" panose="020B0600070205080204" pitchFamily="34" charset="-128"/>
              </a:rPr>
              <a:t>e.g., speech recognition, computer vision, translation</a:t>
            </a:r>
          </a:p>
          <a:p>
            <a:pPr>
              <a:lnSpc>
                <a:spcPct val="90000"/>
              </a:lnSpc>
            </a:pPr>
            <a:r>
              <a:rPr lang="en-US" altLang="en-US" sz="1800" dirty="0">
                <a:ea typeface="ＭＳ Ｐゴシック" panose="020B0600070205080204" pitchFamily="34" charset="-128"/>
              </a:rPr>
              <a:t>Fourth Generation (emerging): </a:t>
            </a:r>
            <a:r>
              <a:rPr lang="en-US" altLang="en-US" sz="1800" dirty="0">
                <a:solidFill>
                  <a:schemeClr val="accent2"/>
                </a:solidFill>
                <a:ea typeface="ＭＳ Ｐゴシック" panose="020B0600070205080204" pitchFamily="34" charset="-128"/>
              </a:rPr>
              <a:t>markets</a:t>
            </a:r>
          </a:p>
          <a:p>
            <a:pPr lvl="1">
              <a:lnSpc>
                <a:spcPct val="90000"/>
              </a:lnSpc>
            </a:pPr>
            <a:r>
              <a:rPr lang="en-US" altLang="en-US" sz="1500" dirty="0">
                <a:ea typeface="ＭＳ Ｐゴシック" panose="020B0600070205080204" pitchFamily="34" charset="-128"/>
              </a:rPr>
              <a:t>not just one agent making a decision or sequence of decisions</a:t>
            </a:r>
          </a:p>
          <a:p>
            <a:pPr lvl="1">
              <a:lnSpc>
                <a:spcPct val="90000"/>
              </a:lnSpc>
            </a:pPr>
            <a:r>
              <a:rPr lang="en-US" altLang="en-US" sz="1500" dirty="0">
                <a:ea typeface="ＭＳ Ｐゴシック" panose="020B0600070205080204" pitchFamily="34" charset="-128"/>
              </a:rPr>
              <a:t>but a huge interconnected web of data, agents, decisions</a:t>
            </a:r>
          </a:p>
          <a:p>
            <a:pPr lvl="1">
              <a:lnSpc>
                <a:spcPct val="90000"/>
              </a:lnSpc>
            </a:pPr>
            <a:r>
              <a:rPr lang="en-US" altLang="en-US" sz="1500" dirty="0">
                <a:ea typeface="ＭＳ Ｐゴシック" panose="020B0600070205080204" pitchFamily="34" charset="-128"/>
              </a:rPr>
              <a:t>many new challenges!</a:t>
            </a:r>
          </a:p>
          <a:p>
            <a:pPr lvl="1">
              <a:lnSpc>
                <a:spcPct val="90000"/>
              </a:lnSpc>
            </a:pPr>
            <a:endParaRPr lang="en-US" altLang="en-US" sz="1500" dirty="0">
              <a:ea typeface="ＭＳ Ｐゴシック" panose="020B0600070205080204" pitchFamily="34" charset="-128"/>
            </a:endParaRPr>
          </a:p>
        </p:txBody>
      </p:sp>
      <p:sp>
        <p:nvSpPr>
          <p:cNvPr id="2" name="Footer Placeholder 1">
            <a:extLst>
              <a:ext uri="{FF2B5EF4-FFF2-40B4-BE49-F238E27FC236}">
                <a16:creationId xmlns:a16="http://schemas.microsoft.com/office/drawing/2014/main" id="{4D934C9A-EA2F-B344-9530-0DCA68D708FF}"/>
              </a:ext>
            </a:extLst>
          </p:cNvPr>
          <p:cNvSpPr>
            <a:spLocks noGrp="1"/>
          </p:cNvSpPr>
          <p:nvPr>
            <p:ph type="ftr" sz="quarter" idx="3"/>
          </p:nvPr>
        </p:nvSpPr>
        <p:spPr/>
        <p:txBody>
          <a:bodyPr/>
          <a:lstStyle/>
          <a:p>
            <a:r>
              <a:rPr lang="en-US"/>
              <a:t>University of California, Berkeley</a:t>
            </a:r>
            <a:endParaRPr lang="en-US" dirty="0"/>
          </a:p>
        </p:txBody>
      </p:sp>
    </p:spTree>
    <p:extLst>
      <p:ext uri="{BB962C8B-B14F-4D97-AF65-F5344CB8AC3E}">
        <p14:creationId xmlns:p14="http://schemas.microsoft.com/office/powerpoint/2010/main" val="29020719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Title 1">
            <a:extLst>
              <a:ext uri="{FF2B5EF4-FFF2-40B4-BE49-F238E27FC236}">
                <a16:creationId xmlns:a16="http://schemas.microsoft.com/office/drawing/2014/main" id="{E5374A19-D6EA-BB4F-AD84-5AFE19F4EB9F}"/>
              </a:ext>
            </a:extLst>
          </p:cNvPr>
          <p:cNvSpPr>
            <a:spLocks noGrp="1" noChangeArrowheads="1"/>
          </p:cNvSpPr>
          <p:nvPr>
            <p:ph type="title"/>
          </p:nvPr>
        </p:nvSpPr>
        <p:spPr>
          <a:xfrm>
            <a:off x="1543050" y="276225"/>
            <a:ext cx="6172200" cy="857250"/>
          </a:xfrm>
        </p:spPr>
        <p:txBody>
          <a:bodyPr>
            <a:normAutofit/>
          </a:bodyPr>
          <a:lstStyle/>
          <a:p>
            <a:r>
              <a:rPr lang="en-US" altLang="en-US" sz="2700" dirty="0">
                <a:ea typeface="ＭＳ Ｐゴシック" panose="020B0600070205080204" pitchFamily="34" charset="-128"/>
              </a:rPr>
              <a:t>Machine Learning in Industry</a:t>
            </a:r>
          </a:p>
        </p:txBody>
      </p:sp>
      <p:sp>
        <p:nvSpPr>
          <p:cNvPr id="7170" name="Content Placeholder 2">
            <a:extLst>
              <a:ext uri="{FF2B5EF4-FFF2-40B4-BE49-F238E27FC236}">
                <a16:creationId xmlns:a16="http://schemas.microsoft.com/office/drawing/2014/main" id="{911D7269-71CC-0A48-95DB-3118BD19FD43}"/>
              </a:ext>
            </a:extLst>
          </p:cNvPr>
          <p:cNvSpPr>
            <a:spLocks noGrp="1" noChangeArrowheads="1"/>
          </p:cNvSpPr>
          <p:nvPr>
            <p:ph idx="1"/>
          </p:nvPr>
        </p:nvSpPr>
        <p:spPr>
          <a:xfrm>
            <a:off x="1466214" y="1215686"/>
            <a:ext cx="6280362" cy="3404866"/>
          </a:xfrm>
        </p:spPr>
        <p:txBody>
          <a:bodyPr>
            <a:normAutofit/>
          </a:bodyPr>
          <a:lstStyle/>
          <a:p>
            <a:pPr>
              <a:lnSpc>
                <a:spcPct val="90000"/>
              </a:lnSpc>
            </a:pPr>
            <a:r>
              <a:rPr lang="en-US" altLang="en-US" sz="1800" dirty="0">
                <a:ea typeface="ＭＳ Ｐゴシック" panose="020B0600070205080204" pitchFamily="34" charset="-128"/>
              </a:rPr>
              <a:t>First Generation (‘90-’00): the </a:t>
            </a:r>
            <a:r>
              <a:rPr lang="en-US" altLang="en-US" sz="1800" dirty="0">
                <a:solidFill>
                  <a:schemeClr val="accent2"/>
                </a:solidFill>
                <a:ea typeface="ＭＳ Ｐゴシック" panose="020B0600070205080204" pitchFamily="34" charset="-128"/>
              </a:rPr>
              <a:t>backend</a:t>
            </a:r>
            <a:r>
              <a:rPr lang="en-US" altLang="en-US" sz="1800" dirty="0">
                <a:ea typeface="ＭＳ Ｐゴシック" panose="020B0600070205080204" pitchFamily="34" charset="-128"/>
              </a:rPr>
              <a:t>  </a:t>
            </a:r>
          </a:p>
          <a:p>
            <a:pPr lvl="1">
              <a:lnSpc>
                <a:spcPct val="90000"/>
              </a:lnSpc>
            </a:pPr>
            <a:r>
              <a:rPr lang="en-US" altLang="en-US" sz="1500" dirty="0">
                <a:ea typeface="ＭＳ Ｐゴシック" panose="020B0600070205080204" pitchFamily="34" charset="-128"/>
              </a:rPr>
              <a:t>e.g., fraud detection, search, supply-chain management</a:t>
            </a:r>
          </a:p>
          <a:p>
            <a:pPr>
              <a:lnSpc>
                <a:spcPct val="90000"/>
              </a:lnSpc>
            </a:pPr>
            <a:r>
              <a:rPr lang="en-US" altLang="en-US" sz="1800" dirty="0">
                <a:ea typeface="ＭＳ Ｐゴシック" panose="020B0600070205080204" pitchFamily="34" charset="-128"/>
              </a:rPr>
              <a:t>Second Generation (‘00-’10): the </a:t>
            </a:r>
            <a:r>
              <a:rPr lang="en-US" altLang="en-US" sz="1800" dirty="0">
                <a:solidFill>
                  <a:schemeClr val="accent2"/>
                </a:solidFill>
                <a:ea typeface="ＭＳ Ｐゴシック" panose="020B0600070205080204" pitchFamily="34" charset="-128"/>
              </a:rPr>
              <a:t>human side</a:t>
            </a:r>
          </a:p>
          <a:p>
            <a:pPr lvl="1">
              <a:lnSpc>
                <a:spcPct val="90000"/>
              </a:lnSpc>
            </a:pPr>
            <a:r>
              <a:rPr lang="en-US" altLang="en-US" sz="1500" dirty="0">
                <a:ea typeface="ＭＳ Ｐゴシック" panose="020B0600070205080204" pitchFamily="34" charset="-128"/>
              </a:rPr>
              <a:t>e.g., recommendation systems, commerce, social media</a:t>
            </a:r>
          </a:p>
          <a:p>
            <a:pPr>
              <a:lnSpc>
                <a:spcPct val="90000"/>
              </a:lnSpc>
            </a:pPr>
            <a:r>
              <a:rPr lang="en-US" altLang="en-US" sz="1800" dirty="0">
                <a:ea typeface="ＭＳ Ｐゴシック" panose="020B0600070205080204" pitchFamily="34" charset="-128"/>
              </a:rPr>
              <a:t>Third Generation (‘10-now): </a:t>
            </a:r>
            <a:r>
              <a:rPr lang="en-US" altLang="en-US" sz="1800" dirty="0">
                <a:solidFill>
                  <a:schemeClr val="accent2"/>
                </a:solidFill>
                <a:ea typeface="ＭＳ Ｐゴシック" panose="020B0600070205080204" pitchFamily="34" charset="-128"/>
              </a:rPr>
              <a:t>pattern recognition</a:t>
            </a:r>
          </a:p>
          <a:p>
            <a:pPr lvl="1">
              <a:lnSpc>
                <a:spcPct val="90000"/>
              </a:lnSpc>
            </a:pPr>
            <a:r>
              <a:rPr lang="en-US" altLang="en-US" sz="1500" dirty="0">
                <a:ea typeface="ＭＳ Ｐゴシック" panose="020B0600070205080204" pitchFamily="34" charset="-128"/>
              </a:rPr>
              <a:t>e.g., speech recognition, computer vision, translation</a:t>
            </a:r>
          </a:p>
          <a:p>
            <a:pPr>
              <a:lnSpc>
                <a:spcPct val="90000"/>
              </a:lnSpc>
            </a:pPr>
            <a:r>
              <a:rPr lang="en-US" altLang="en-US" sz="1800" dirty="0">
                <a:ea typeface="ＭＳ Ｐゴシック" panose="020B0600070205080204" pitchFamily="34" charset="-128"/>
              </a:rPr>
              <a:t>Fourth Generation (emerging): </a:t>
            </a:r>
            <a:r>
              <a:rPr lang="en-US" altLang="en-US" sz="1800" dirty="0">
                <a:solidFill>
                  <a:schemeClr val="accent2"/>
                </a:solidFill>
                <a:ea typeface="ＭＳ Ｐゴシック" panose="020B0600070205080204" pitchFamily="34" charset="-128"/>
              </a:rPr>
              <a:t>markets</a:t>
            </a:r>
          </a:p>
          <a:p>
            <a:pPr lvl="1">
              <a:lnSpc>
                <a:spcPct val="90000"/>
              </a:lnSpc>
            </a:pPr>
            <a:r>
              <a:rPr lang="en-US" altLang="en-US" sz="1500" dirty="0">
                <a:ea typeface="ＭＳ Ｐゴシック" panose="020B0600070205080204" pitchFamily="34" charset="-128"/>
              </a:rPr>
              <a:t>not just one agent making a decision or sequence of decisions</a:t>
            </a:r>
          </a:p>
          <a:p>
            <a:pPr lvl="1">
              <a:lnSpc>
                <a:spcPct val="90000"/>
              </a:lnSpc>
            </a:pPr>
            <a:r>
              <a:rPr lang="en-US" altLang="en-US" sz="1500" dirty="0">
                <a:ea typeface="ＭＳ Ｐゴシック" panose="020B0600070205080204" pitchFamily="34" charset="-128"/>
              </a:rPr>
              <a:t>but a huge interconnected web of data, agents, decisions</a:t>
            </a:r>
          </a:p>
          <a:p>
            <a:pPr lvl="1">
              <a:lnSpc>
                <a:spcPct val="90000"/>
              </a:lnSpc>
            </a:pPr>
            <a:r>
              <a:rPr lang="en-US" altLang="en-US" sz="1500" dirty="0">
                <a:ea typeface="ＭＳ Ｐゴシック" panose="020B0600070205080204" pitchFamily="34" charset="-128"/>
              </a:rPr>
              <a:t>many new challenges!</a:t>
            </a:r>
          </a:p>
          <a:p>
            <a:pPr lvl="1">
              <a:lnSpc>
                <a:spcPct val="90000"/>
              </a:lnSpc>
            </a:pPr>
            <a:endParaRPr lang="en-US" altLang="en-US" sz="1500" dirty="0">
              <a:ea typeface="ＭＳ Ｐゴシック" panose="020B0600070205080204" pitchFamily="34" charset="-128"/>
            </a:endParaRPr>
          </a:p>
          <a:p>
            <a:pPr>
              <a:lnSpc>
                <a:spcPct val="90000"/>
              </a:lnSpc>
            </a:pPr>
            <a:r>
              <a:rPr lang="en-US" altLang="en-US" sz="1900" dirty="0">
                <a:ea typeface="ＭＳ Ｐゴシック" panose="020B0600070205080204" pitchFamily="34" charset="-128"/>
              </a:rPr>
              <a:t>What about “AI”?</a:t>
            </a:r>
          </a:p>
          <a:p>
            <a:pPr lvl="1">
              <a:lnSpc>
                <a:spcPct val="90000"/>
              </a:lnSpc>
            </a:pPr>
            <a:endParaRPr lang="en-US" altLang="en-US" sz="1500" dirty="0">
              <a:ea typeface="ＭＳ Ｐゴシック" panose="020B0600070205080204" pitchFamily="34" charset="-128"/>
            </a:endParaRPr>
          </a:p>
        </p:txBody>
      </p:sp>
      <p:sp>
        <p:nvSpPr>
          <p:cNvPr id="2" name="Footer Placeholder 1">
            <a:extLst>
              <a:ext uri="{FF2B5EF4-FFF2-40B4-BE49-F238E27FC236}">
                <a16:creationId xmlns:a16="http://schemas.microsoft.com/office/drawing/2014/main" id="{4D934C9A-EA2F-B344-9530-0DCA68D708FF}"/>
              </a:ext>
            </a:extLst>
          </p:cNvPr>
          <p:cNvSpPr>
            <a:spLocks noGrp="1"/>
          </p:cNvSpPr>
          <p:nvPr>
            <p:ph type="ftr" sz="quarter" idx="3"/>
          </p:nvPr>
        </p:nvSpPr>
        <p:spPr/>
        <p:txBody>
          <a:bodyPr/>
          <a:lstStyle/>
          <a:p>
            <a:r>
              <a:rPr lang="en-US"/>
              <a:t>University of California, Berkeley</a:t>
            </a:r>
            <a:endParaRPr lang="en-US" dirty="0"/>
          </a:p>
        </p:txBody>
      </p:sp>
    </p:spTree>
    <p:extLst>
      <p:ext uri="{BB962C8B-B14F-4D97-AF65-F5344CB8AC3E}">
        <p14:creationId xmlns:p14="http://schemas.microsoft.com/office/powerpoint/2010/main" val="31047447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Title 1">
            <a:extLst>
              <a:ext uri="{FF2B5EF4-FFF2-40B4-BE49-F238E27FC236}">
                <a16:creationId xmlns:a16="http://schemas.microsoft.com/office/drawing/2014/main" id="{2DA84840-DD81-004E-B02B-A58966BD8B85}"/>
              </a:ext>
            </a:extLst>
          </p:cNvPr>
          <p:cNvSpPr>
            <a:spLocks noGrp="1" noChangeArrowheads="1"/>
          </p:cNvSpPr>
          <p:nvPr>
            <p:ph type="title"/>
          </p:nvPr>
        </p:nvSpPr>
        <p:spPr>
          <a:xfrm>
            <a:off x="1533525" y="180975"/>
            <a:ext cx="6172200" cy="857250"/>
          </a:xfrm>
        </p:spPr>
        <p:txBody>
          <a:bodyPr/>
          <a:lstStyle/>
          <a:p>
            <a:r>
              <a:rPr lang="en-US" altLang="en-US" sz="2700" dirty="0">
                <a:ea typeface="ＭＳ Ｐゴシック" panose="020B0600070205080204" pitchFamily="34" charset="-128"/>
              </a:rPr>
              <a:t>Perspectives on AI*</a:t>
            </a:r>
          </a:p>
        </p:txBody>
      </p:sp>
      <p:sp>
        <p:nvSpPr>
          <p:cNvPr id="8194" name="Content Placeholder 2">
            <a:extLst>
              <a:ext uri="{FF2B5EF4-FFF2-40B4-BE49-F238E27FC236}">
                <a16:creationId xmlns:a16="http://schemas.microsoft.com/office/drawing/2014/main" id="{04E4A42A-121A-FE4B-BDB3-A05846416D50}"/>
              </a:ext>
            </a:extLst>
          </p:cNvPr>
          <p:cNvSpPr>
            <a:spLocks noGrp="1" noChangeArrowheads="1"/>
          </p:cNvSpPr>
          <p:nvPr>
            <p:ph idx="1"/>
          </p:nvPr>
        </p:nvSpPr>
        <p:spPr>
          <a:xfrm>
            <a:off x="1466850" y="1266825"/>
            <a:ext cx="6172200" cy="3386138"/>
          </a:xfrm>
        </p:spPr>
        <p:txBody>
          <a:bodyPr/>
          <a:lstStyle/>
          <a:p>
            <a:pPr>
              <a:lnSpc>
                <a:spcPct val="90000"/>
              </a:lnSpc>
            </a:pPr>
            <a:r>
              <a:rPr lang="en-US" altLang="en-US" sz="1800" dirty="0">
                <a:ea typeface="ＭＳ Ｐゴシック" panose="020B0600070205080204" pitchFamily="34" charset="-128"/>
              </a:rPr>
              <a:t>The classical “human-imitative” aspiration</a:t>
            </a:r>
          </a:p>
          <a:p>
            <a:pPr>
              <a:lnSpc>
                <a:spcPct val="90000"/>
              </a:lnSpc>
            </a:pPr>
            <a:endParaRPr lang="en-US" altLang="en-US" sz="1800" dirty="0">
              <a:ea typeface="ＭＳ Ｐゴシック" panose="020B0600070205080204" pitchFamily="34" charset="-128"/>
            </a:endParaRPr>
          </a:p>
          <a:p>
            <a:pPr>
              <a:lnSpc>
                <a:spcPct val="90000"/>
              </a:lnSpc>
            </a:pPr>
            <a:endParaRPr lang="en-US" altLang="en-US" sz="1800" dirty="0">
              <a:ea typeface="ＭＳ Ｐゴシック" panose="020B0600070205080204" pitchFamily="34" charset="-128"/>
            </a:endParaRPr>
          </a:p>
          <a:p>
            <a:pPr>
              <a:lnSpc>
                <a:spcPct val="90000"/>
              </a:lnSpc>
            </a:pPr>
            <a:endParaRPr lang="en-US" altLang="en-US" sz="1800" dirty="0">
              <a:ea typeface="ＭＳ Ｐゴシック" panose="020B0600070205080204" pitchFamily="34" charset="-128"/>
            </a:endParaRPr>
          </a:p>
          <a:p>
            <a:pPr>
              <a:lnSpc>
                <a:spcPct val="90000"/>
              </a:lnSpc>
            </a:pPr>
            <a:endParaRPr lang="en-US" altLang="en-US" sz="1800" dirty="0">
              <a:ea typeface="ＭＳ Ｐゴシック" panose="020B0600070205080204" pitchFamily="34" charset="-128"/>
            </a:endParaRPr>
          </a:p>
          <a:p>
            <a:pPr>
              <a:lnSpc>
                <a:spcPct val="90000"/>
              </a:lnSpc>
              <a:buFontTx/>
              <a:buNone/>
            </a:pPr>
            <a:endParaRPr lang="en-US" altLang="en-US" sz="1800" dirty="0">
              <a:ea typeface="ＭＳ Ｐゴシック" panose="020B0600070205080204" pitchFamily="34" charset="-128"/>
            </a:endParaRPr>
          </a:p>
          <a:p>
            <a:pPr>
              <a:lnSpc>
                <a:spcPct val="90000"/>
              </a:lnSpc>
            </a:pPr>
            <a:endParaRPr lang="en-US" altLang="en-US" dirty="0">
              <a:ea typeface="ＭＳ Ｐゴシック" panose="020B0600070205080204" pitchFamily="34" charset="-128"/>
            </a:endParaRPr>
          </a:p>
        </p:txBody>
      </p:sp>
      <p:pic>
        <p:nvPicPr>
          <p:cNvPr id="3" name="Picture 2">
            <a:extLst>
              <a:ext uri="{FF2B5EF4-FFF2-40B4-BE49-F238E27FC236}">
                <a16:creationId xmlns:a16="http://schemas.microsoft.com/office/drawing/2014/main" id="{4B8A64E5-A12C-BC4F-97BB-406112305E5E}"/>
              </a:ext>
            </a:extLst>
          </p:cNvPr>
          <p:cNvPicPr>
            <a:picLocks noChangeAspect="1"/>
          </p:cNvPicPr>
          <p:nvPr/>
        </p:nvPicPr>
        <p:blipFill>
          <a:blip r:embed="rId2"/>
          <a:stretch>
            <a:fillRect/>
          </a:stretch>
        </p:blipFill>
        <p:spPr>
          <a:xfrm>
            <a:off x="6894413" y="306443"/>
            <a:ext cx="1231205" cy="1146294"/>
          </a:xfrm>
          <a:prstGeom prst="rect">
            <a:avLst/>
          </a:prstGeom>
        </p:spPr>
      </p:pic>
      <p:sp>
        <p:nvSpPr>
          <p:cNvPr id="6" name="TextBox 5">
            <a:extLst>
              <a:ext uri="{FF2B5EF4-FFF2-40B4-BE49-F238E27FC236}">
                <a16:creationId xmlns:a16="http://schemas.microsoft.com/office/drawing/2014/main" id="{DBA0CF6E-A3B8-3D43-8BEF-E4E57828955D}"/>
              </a:ext>
            </a:extLst>
          </p:cNvPr>
          <p:cNvSpPr txBox="1"/>
          <p:nvPr/>
        </p:nvSpPr>
        <p:spPr>
          <a:xfrm>
            <a:off x="980282" y="3811349"/>
            <a:ext cx="6303777" cy="584775"/>
          </a:xfrm>
          <a:prstGeom prst="rect">
            <a:avLst/>
          </a:prstGeom>
          <a:noFill/>
        </p:spPr>
        <p:txBody>
          <a:bodyPr wrap="none" rtlCol="0">
            <a:spAutoFit/>
          </a:bodyPr>
          <a:lstStyle/>
          <a:p>
            <a:r>
              <a:rPr lang="en-US" sz="1600" dirty="0"/>
              <a:t>*M. I. Jordan, Artificial Intelligence: The Revolution Hasn’t </a:t>
            </a:r>
          </a:p>
          <a:p>
            <a:r>
              <a:rPr lang="en-US" sz="1600" dirty="0"/>
              <a:t>Happened Yet, </a:t>
            </a:r>
            <a:r>
              <a:rPr lang="en-US" sz="1600" i="1" dirty="0"/>
              <a:t>Medium</a:t>
            </a:r>
            <a:r>
              <a:rPr lang="en-US" sz="1600" dirty="0"/>
              <a:t>, 2019</a:t>
            </a:r>
          </a:p>
        </p:txBody>
      </p:sp>
    </p:spTree>
    <p:extLst>
      <p:ext uri="{BB962C8B-B14F-4D97-AF65-F5344CB8AC3E}">
        <p14:creationId xmlns:p14="http://schemas.microsoft.com/office/powerpoint/2010/main" val="3837396748"/>
      </p:ext>
    </p:extLst>
  </p:cSld>
  <p:clrMapOvr>
    <a:masterClrMapping/>
  </p:clrMapOvr>
</p:sld>
</file>

<file path=ppt/theme/theme1.xml><?xml version="1.0" encoding="utf-8"?>
<a:theme xmlns:a="http://schemas.openxmlformats.org/drawingml/2006/main" name="Office Theme">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Consolas-Verdana">
      <a:majorFont>
        <a:latin typeface="Consolas" panose="020B0609020204030204"/>
        <a:ea typeface=""/>
        <a:cs typeface=""/>
        <a:font script="Jpan" typeface="HG丸ｺﾞｼｯｸM-PRO"/>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Verdana" panose="020B060403050404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8FC230"/>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SAIS2018-Speaker-Template" id="{582CA8B9-06B3-5340-BEB0-23EA48B3DC9B}" vid="{6E505970-0966-B24A-A2A4-92D2258EB30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13995</TotalTime>
  <Words>3143</Words>
  <Application>Microsoft Macintosh PowerPoint</Application>
  <PresentationFormat>On-screen Show (16:9)</PresentationFormat>
  <Paragraphs>501</Paragraphs>
  <Slides>55</Slides>
  <Notes>11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55</vt:i4>
      </vt:variant>
    </vt:vector>
  </HeadingPairs>
  <TitlesOfParts>
    <vt:vector size="64" baseType="lpstr">
      <vt:lpstr>ＭＳ Ｐゴシック</vt:lpstr>
      <vt:lpstr>Arial</vt:lpstr>
      <vt:lpstr>Calibri</vt:lpstr>
      <vt:lpstr>Cutive</vt:lpstr>
      <vt:lpstr>Gill Sans SemiBold</vt:lpstr>
      <vt:lpstr>Helvetica Neue</vt:lpstr>
      <vt:lpstr>Roboto</vt:lpstr>
      <vt:lpstr>Verdana</vt:lpstr>
      <vt:lpstr>Office Theme</vt:lpstr>
      <vt:lpstr>PowerPoint Presentation</vt:lpstr>
      <vt:lpstr>DS 102 team this semester</vt:lpstr>
      <vt:lpstr>Announcements</vt:lpstr>
      <vt:lpstr>Data Science: A Personal Perspective</vt:lpstr>
      <vt:lpstr>Still Further Perspective</vt:lpstr>
      <vt:lpstr>Machine Learning in Industry</vt:lpstr>
      <vt:lpstr>Machine Learning in Industry</vt:lpstr>
      <vt:lpstr>Machine Learning in Industry</vt:lpstr>
      <vt:lpstr>Perspectives on AI*</vt:lpstr>
      <vt:lpstr>Perspectives on AI*</vt:lpstr>
      <vt:lpstr>Perspectives on AI*</vt:lpstr>
      <vt:lpstr>Pattern Recognition</vt:lpstr>
      <vt:lpstr>Decision Making</vt:lpstr>
      <vt:lpstr>A Visit to the Doctor’s Office</vt:lpstr>
      <vt:lpstr>A Visit to the Doctor’s Office</vt:lpstr>
      <vt:lpstr>Decisions and Context</vt:lpstr>
      <vt:lpstr>PowerPoint Presentation</vt:lpstr>
      <vt:lpstr>PowerPoint Presentation</vt:lpstr>
      <vt:lpstr>Data 102</vt:lpstr>
      <vt:lpstr>Early example of dynamics in decision making</vt:lpstr>
      <vt:lpstr>People adapt</vt:lpstr>
      <vt:lpstr>Goodhart’s law</vt:lpstr>
      <vt:lpstr>Learning invites gaming</vt:lpstr>
      <vt:lpstr>What behavior do our decisions incentivize?</vt:lpstr>
      <vt:lpstr>But there are two ways of going about it</vt:lpstr>
      <vt:lpstr>Basics of Decision Making</vt:lpstr>
      <vt:lpstr>The Basic Two-by-Two Table</vt:lpstr>
      <vt:lpstr>The Basic Two-by-Two Table</vt:lpstr>
      <vt:lpstr>The Basic Two-by-Two Table</vt:lpstr>
      <vt:lpstr>The Basic Two-by-Two Table</vt:lpstr>
      <vt:lpstr>The Basic Two-by-Two Table</vt:lpstr>
      <vt:lpstr>Examples: How Serious are FP and FN (and How Desirable are TP and TN)?</vt:lpstr>
      <vt:lpstr>Examples: How Serious are FP and FN (and How Desirable are TP and TN)?</vt:lpstr>
      <vt:lpstr>Towards a Statistical Framework</vt:lpstr>
      <vt:lpstr>Towards a Statistical Framework</vt:lpstr>
      <vt:lpstr>Towards a Statistical Framework</vt:lpstr>
      <vt:lpstr>Towards a Statistical Framework</vt:lpstr>
      <vt:lpstr>Towards a Statistical Framework</vt:lpstr>
      <vt:lpstr>Some Row-Wise Rates</vt:lpstr>
      <vt:lpstr>Some Row-Wise Rates</vt:lpstr>
      <vt:lpstr>Some Row-Wise Rates</vt:lpstr>
      <vt:lpstr>Some Row-Wise Rates</vt:lpstr>
      <vt:lpstr>Comments on the Row-Wise Rates</vt:lpstr>
      <vt:lpstr>Comments on the Row-Wise Rates</vt:lpstr>
      <vt:lpstr>Comments on the Row-Wise Rates</vt:lpstr>
      <vt:lpstr>Towards Inference</vt:lpstr>
      <vt:lpstr>Towards Inference</vt:lpstr>
      <vt:lpstr>A Tradeoff Curve (the “ROC curve”)</vt:lpstr>
      <vt:lpstr>The Neyman-Pearson Formulation (1932)</vt:lpstr>
      <vt:lpstr>Some Column-Wise Rates</vt:lpstr>
      <vt:lpstr>Some Column-Wise Rates</vt:lpstr>
      <vt:lpstr>Comments on the Column-Wise Rates</vt:lpstr>
      <vt:lpstr>PowerPoint Presentation</vt:lpstr>
      <vt:lpstr>PowerPoint Presentation</vt:lpstr>
      <vt:lpstr>Back to Inference</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Michael Jordan</cp:lastModifiedBy>
  <cp:revision>224</cp:revision>
  <dcterms:created xsi:type="dcterms:W3CDTF">2018-05-31T19:54:03Z</dcterms:created>
  <dcterms:modified xsi:type="dcterms:W3CDTF">2020-08-27T21:05:05Z</dcterms:modified>
</cp:coreProperties>
</file>